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Helvetica Neue"/>
      <p:regular r:id="rId72"/>
      <p:bold r:id="rId73"/>
      <p:italic r:id="rId74"/>
      <p:boldItalic r:id="rId75"/>
    </p:embeddedFont>
    <p:embeddedFont>
      <p:font typeface="Helvetica Neue Light"/>
      <p:regular r:id="rId76"/>
      <p:bold r:id="rId77"/>
      <p:italic r:id="rId78"/>
      <p:boldItalic r:id="rId79"/>
    </p:embeddedFont>
    <p:embeddedFont>
      <p:font typeface="DM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DMSans-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DMSans-regular.fntdata"/><Relationship Id="rId82" Type="http://schemas.openxmlformats.org/officeDocument/2006/relationships/font" Target="fonts/DMSans-italic.fntdata"/><Relationship Id="rId81" Type="http://schemas.openxmlformats.org/officeDocument/2006/relationships/font" Target="fonts/DM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6.xml"/><Relationship Id="rId75" Type="http://schemas.openxmlformats.org/officeDocument/2006/relationships/font" Target="fonts/HelveticaNeue-boldItalic.fntdata"/><Relationship Id="rId30" Type="http://schemas.openxmlformats.org/officeDocument/2006/relationships/slide" Target="slides/slide25.xml"/><Relationship Id="rId74" Type="http://schemas.openxmlformats.org/officeDocument/2006/relationships/font" Target="fonts/HelveticaNeue-italic.fntdata"/><Relationship Id="rId33" Type="http://schemas.openxmlformats.org/officeDocument/2006/relationships/slide" Target="slides/slide28.xml"/><Relationship Id="rId77" Type="http://schemas.openxmlformats.org/officeDocument/2006/relationships/font" Target="fonts/HelveticaNeueLight-bold.fntdata"/><Relationship Id="rId32" Type="http://schemas.openxmlformats.org/officeDocument/2006/relationships/slide" Target="slides/slide27.xml"/><Relationship Id="rId76" Type="http://schemas.openxmlformats.org/officeDocument/2006/relationships/font" Target="fonts/HelveticaNeueLight-regular.fntdata"/><Relationship Id="rId35" Type="http://schemas.openxmlformats.org/officeDocument/2006/relationships/slide" Target="slides/slide30.xml"/><Relationship Id="rId79" Type="http://schemas.openxmlformats.org/officeDocument/2006/relationships/font" Target="fonts/HelveticaNeueLight-boldItalic.fntdata"/><Relationship Id="rId34" Type="http://schemas.openxmlformats.org/officeDocument/2006/relationships/slide" Target="slides/slide29.xml"/><Relationship Id="rId78" Type="http://schemas.openxmlformats.org/officeDocument/2006/relationships/font" Target="fonts/HelveticaNeueLight-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1FdAcguwpMRvwIgfm5Rn5Y1ZAwmvL-oy#scrollTo=73a8Q4XrtqVq"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 name="Google Shape;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0300f6ec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40300f6ec0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0300f6ec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40300f6ec0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0300f6ec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40300f6ec0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0300f6ec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40300f6ec0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40300f6ec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40300f6ec0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mostrar en vivo el ejemplo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0300f6ec0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40300f6ec0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70bcccd1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370bcccd1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40300f6ec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40300f6ec0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40300f6ec0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40300f6ec0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0300f6ec0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40300f6ec0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0300f6ec0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40300f6ec0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0300f6ec0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40300f6ec0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0300f6ec0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40300f6ec0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40300f6ec0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40300f6ec0_1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0300f6ec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40300f6ec0_1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0300f6ec0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40300f6ec0_1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0300f6ec0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40300f6ec0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0300f6ec0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40300f6ec0_1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70bcccd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370bcccd1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0300f6ec0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40300f6ec0_1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40300f6ec0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40300f6ec0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40300f6ec0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40300f6ec0_1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40300f6ec0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40300f6ec0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0300f6ec0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40300f6ec0_1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40300f6ec0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40300f6ec0_1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40300f6ec0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40300f6ec0_1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El Seek se puede combinar con cualquiera de las tres formas de lectura, pero podemos indicar desde qué carácter queremos iniciar la lectura, por ejemplo, acá le estamos indicando que queremos leer del carácter 20 en adelante.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40300f6ec0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40300f6ec0_1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40300f6ec0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40300f6ec0_1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0300f6ec0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40300f6ec0_1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40300f6ec0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40300f6ec0_1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40300f6ec0_1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40300f6ec0_1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40300f6ec0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40300f6ec0_1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0300f6ec0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40300f6ec0_1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VER en Data_Adquisition_con_Python los ejemplos para esta actividad </a:t>
            </a:r>
            <a:r>
              <a:rPr lang="es" u="sng">
                <a:solidFill>
                  <a:schemeClr val="hlink"/>
                </a:solidFill>
                <a:hlinkClick r:id="rId2"/>
              </a:rPr>
              <a:t>https://colab.research.google.com/drive/11FdAcguwpMRvwIgfm5Rn5Y1ZAwmvL-oy#scrollTo=73a8Q4XrtqVq</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0300f6ec0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40300f6ec0_1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Se linkea Enlace de como queda el archivo</a:t>
            </a:r>
            <a:br>
              <a:rPr lang="es">
                <a:solidFill>
                  <a:schemeClr val="dk1"/>
                </a:solidFill>
              </a:rPr>
            </a:b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40300f6ec0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40300f6ec0_1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40300f6ec0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40300f6ec0_1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40300f6ec0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140300f6ec0_1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40300f6ec0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40300f6ec0_1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f621d57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f621d57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40300f6ec0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40300f6ec0_1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40300f6ec0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40300f6ec0_1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f621d57b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f621d57b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40300f6ec0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40300f6ec0_1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40300f6ec0_1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40300f6ec0_1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0300f6ec0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40300f6ec0_1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40300f6ec0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40300f6ec0_1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0300f6ec0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40300f6ec0_1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40300f6ec0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40300f6ec0_1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40300f6ec0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40300f6ec0_1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40300f6ec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40300f6ec0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0300f6ec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40300f6ec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40300f6ec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40300f6ec0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46.png"/><Relationship Id="rId5" Type="http://schemas.openxmlformats.org/officeDocument/2006/relationships/hyperlink" Target="https://drive.google.com/file/d/1xFYEH4uuffVFyxfp_pJrrGAFNFkPknvd/view?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hyperlink" Target="https://drive.google.com/file/d/1SOIYKdpD-oWxy-w_T8D3Apc5Zh4nzxNf/view?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slide" Target="/ppt/slides/slide6.xml"/><Relationship Id="rId6" Type="http://schemas.openxmlformats.org/officeDocument/2006/relationships/slide" Target="/ppt/slides/slide38.xml"/><Relationship Id="rId7" Type="http://schemas.openxmlformats.org/officeDocument/2006/relationships/slide" Target="/ppt/slides/slide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rive.google.com/file/d/1r3tsdHXRGNsZrWQXBFe7wBwi9HUFHmj4/view?usp=sharing" TargetMode="External"/><Relationship Id="rId4" Type="http://schemas.openxmlformats.org/officeDocument/2006/relationships/image" Target="../media/image40.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hyperlink" Target="https://drive.google.com/file/d/1W3uKHgqw1Dece5ZX_ERllIblHaSPzOQo/view?usp=sharing" TargetMode="External"/><Relationship Id="rId7"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hyperlink" Target="https://www.analyticslane.com/2018/07/16/archivos-json-con-python/" TargetMode="External"/><Relationship Id="rId7" Type="http://schemas.openxmlformats.org/officeDocument/2006/relationships/hyperlink" Target="https://www.analyticslane.com/2018/07/16/archivos-json-con-python/" TargetMode="External"/><Relationship Id="rId8"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data.buenosaires.gob.ar/dataset/" TargetMode="External"/><Relationship Id="rId4" Type="http://schemas.openxmlformats.org/officeDocument/2006/relationships/hyperlink" Target="https://datos.gob.ar/" TargetMode="External"/><Relationship Id="rId5"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hyperlink" Target="https://drive.google.com/file/d/193TtvCkKEOrd2949TAGfc_L9gWy0noeC/view?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51.png"/><Relationship Id="rId5" Type="http://schemas.openxmlformats.org/officeDocument/2006/relationships/hyperlink" Target="https://drive.google.com/file/d/193TtvCkKEOrd2949TAGfc_L9gWy0noeC/view?usp=shar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55.png"/><Relationship Id="rId5"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hyperlink" Target="https://github.com/CoderContenidos/Python-V4" TargetMode="Externa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hyperlink" Target="https://www.kaggle.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hyperlink" Target="https://colab.research.google.com/drive/1dQXBOqxJzDLeiAMi2C12_ELvwaLsv4HY?usp=shar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1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0" name="Google Shape;40;p1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1" name="Google Shape;41;p1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persistencia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persistencia</a:t>
            </a:r>
            <a:endParaRPr b="1" i="0" sz="4000" u="none" cap="none" strike="noStrike">
              <a:solidFill>
                <a:schemeClr val="dk1"/>
              </a:solidFill>
              <a:latin typeface="DM Sans"/>
              <a:ea typeface="DM Sans"/>
              <a:cs typeface="DM Sans"/>
              <a:sym typeface="DM Sans"/>
            </a:endParaRPr>
          </a:p>
        </p:txBody>
      </p:sp>
      <p:sp>
        <p:nvSpPr>
          <p:cNvPr id="132" name="Google Shape;132;p23"/>
          <p:cNvSpPr txBox="1"/>
          <p:nvPr/>
        </p:nvSpPr>
        <p:spPr>
          <a:xfrm>
            <a:off x="685800" y="1453025"/>
            <a:ext cx="66096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El guardado de datos se puede hacer en dos grandes estructuras. </a:t>
            </a:r>
            <a:endParaRPr sz="1350">
              <a:latin typeface="DM Sans"/>
              <a:ea typeface="DM Sans"/>
              <a:cs typeface="DM Sans"/>
              <a:sym typeface="DM Sans"/>
            </a:endParaRPr>
          </a:p>
        </p:txBody>
      </p:sp>
      <p:sp>
        <p:nvSpPr>
          <p:cNvPr id="133" name="Google Shape;133;p23"/>
          <p:cNvSpPr txBox="1"/>
          <p:nvPr/>
        </p:nvSpPr>
        <p:spPr>
          <a:xfrm>
            <a:off x="1143350" y="2186850"/>
            <a:ext cx="3468000" cy="704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4"/>
              </a:buClr>
              <a:buSzPts val="1350"/>
              <a:buFont typeface="DM Sans"/>
              <a:buChar char="✓"/>
            </a:pPr>
            <a:r>
              <a:rPr i="0" lang="es" sz="1350" u="none" cap="none" strike="noStrike">
                <a:solidFill>
                  <a:srgbClr val="000000"/>
                </a:solidFill>
                <a:highlight>
                  <a:schemeClr val="accent4"/>
                </a:highlight>
                <a:latin typeface="DM Sans"/>
                <a:ea typeface="DM Sans"/>
                <a:cs typeface="DM Sans"/>
                <a:sym typeface="DM Sans"/>
              </a:rPr>
              <a:t>En base de datos </a:t>
            </a:r>
            <a:r>
              <a:rPr i="0" lang="es" sz="1350" u="none" cap="none" strike="noStrike">
                <a:solidFill>
                  <a:srgbClr val="000000"/>
                </a:solidFill>
                <a:latin typeface="DM Sans"/>
                <a:ea typeface="DM Sans"/>
                <a:cs typeface="DM Sans"/>
                <a:sym typeface="DM Sans"/>
              </a:rPr>
              <a:t>(o almacenes de datos y sus variantes)</a:t>
            </a:r>
            <a:endParaRPr i="0" sz="1350" u="none" cap="none" strike="noStrike">
              <a:solidFill>
                <a:srgbClr val="000000"/>
              </a:solidFill>
              <a:latin typeface="DM Sans"/>
              <a:ea typeface="DM Sans"/>
              <a:cs typeface="DM Sans"/>
              <a:sym typeface="DM Sans"/>
            </a:endParaRPr>
          </a:p>
        </p:txBody>
      </p:sp>
      <p:pic>
        <p:nvPicPr>
          <p:cNvPr id="134" name="Google Shape;134;p23"/>
          <p:cNvPicPr preferRelativeResize="0"/>
          <p:nvPr/>
        </p:nvPicPr>
        <p:blipFill rotWithShape="1">
          <a:blip r:embed="rId3">
            <a:alphaModFix/>
          </a:blip>
          <a:srcRect b="0" l="0" r="0" t="0"/>
          <a:stretch/>
        </p:blipFill>
        <p:spPr>
          <a:xfrm>
            <a:off x="1710375" y="3025300"/>
            <a:ext cx="1889597" cy="1398300"/>
          </a:xfrm>
          <a:prstGeom prst="rect">
            <a:avLst/>
          </a:prstGeom>
          <a:noFill/>
          <a:ln>
            <a:noFill/>
          </a:ln>
        </p:spPr>
      </p:pic>
      <p:sp>
        <p:nvSpPr>
          <p:cNvPr id="135" name="Google Shape;135;p23"/>
          <p:cNvSpPr txBox="1"/>
          <p:nvPr/>
        </p:nvSpPr>
        <p:spPr>
          <a:xfrm>
            <a:off x="5083800" y="2186850"/>
            <a:ext cx="3000000" cy="392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4"/>
              </a:buClr>
              <a:buSzPts val="1350"/>
              <a:buFont typeface="DM Sans"/>
              <a:buChar char="✓"/>
            </a:pPr>
            <a:r>
              <a:rPr i="0" lang="es" sz="1350" u="none" cap="none" strike="noStrike">
                <a:solidFill>
                  <a:srgbClr val="000000"/>
                </a:solidFill>
                <a:highlight>
                  <a:schemeClr val="accent4"/>
                </a:highlight>
                <a:latin typeface="DM Sans"/>
                <a:ea typeface="DM Sans"/>
                <a:cs typeface="DM Sans"/>
                <a:sym typeface="DM Sans"/>
              </a:rPr>
              <a:t>En archivos </a:t>
            </a:r>
            <a:endParaRPr i="0" sz="1350" u="none" cap="none" strike="noStrike">
              <a:solidFill>
                <a:srgbClr val="000000"/>
              </a:solidFill>
              <a:highlight>
                <a:schemeClr val="accent4"/>
              </a:highlight>
              <a:latin typeface="DM Sans"/>
              <a:ea typeface="DM Sans"/>
              <a:cs typeface="DM Sans"/>
              <a:sym typeface="DM Sans"/>
            </a:endParaRPr>
          </a:p>
        </p:txBody>
      </p:sp>
      <p:pic>
        <p:nvPicPr>
          <p:cNvPr id="136" name="Google Shape;136;p23"/>
          <p:cNvPicPr preferRelativeResize="0"/>
          <p:nvPr/>
        </p:nvPicPr>
        <p:blipFill rotWithShape="1">
          <a:blip r:embed="rId4">
            <a:alphaModFix/>
          </a:blip>
          <a:srcRect b="0" l="0" r="0" t="0"/>
          <a:stretch/>
        </p:blipFill>
        <p:spPr>
          <a:xfrm>
            <a:off x="5194124" y="2920675"/>
            <a:ext cx="2101270" cy="139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Base de datos</a:t>
            </a:r>
            <a:endParaRPr b="1" i="0" sz="4000" u="none" cap="none" strike="noStrike">
              <a:solidFill>
                <a:schemeClr val="dk1"/>
              </a:solidFill>
              <a:latin typeface="DM Sans"/>
              <a:ea typeface="DM Sans"/>
              <a:cs typeface="DM Sans"/>
              <a:sym typeface="DM Sans"/>
            </a:endParaRPr>
          </a:p>
        </p:txBody>
      </p:sp>
      <p:sp>
        <p:nvSpPr>
          <p:cNvPr id="142" name="Google Shape;142;p24"/>
          <p:cNvSpPr txBox="1"/>
          <p:nvPr/>
        </p:nvSpPr>
        <p:spPr>
          <a:xfrm>
            <a:off x="457725" y="2211625"/>
            <a:ext cx="4934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Las bases de datos son sin duda la mejor alternativa para almacenar y explorar los datos. Estas son complejas y por lo general necesitan de la instalación de algún motor o programa que nos permita utilizarlas.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Trabajaremos con ellas desde la clase 19 en adelante; así que por ahora las ignoraremos.</a:t>
            </a:r>
            <a:endParaRPr sz="1350">
              <a:latin typeface="DM Sans"/>
              <a:ea typeface="DM Sans"/>
              <a:cs typeface="DM Sans"/>
              <a:sym typeface="DM Sans"/>
            </a:endParaRPr>
          </a:p>
        </p:txBody>
      </p:sp>
      <p:pic>
        <p:nvPicPr>
          <p:cNvPr id="143" name="Google Shape;143;p24"/>
          <p:cNvPicPr preferRelativeResize="0"/>
          <p:nvPr/>
        </p:nvPicPr>
        <p:blipFill rotWithShape="1">
          <a:blip r:embed="rId3">
            <a:alphaModFix/>
          </a:blip>
          <a:srcRect b="0" l="0" r="0" t="0"/>
          <a:stretch/>
        </p:blipFill>
        <p:spPr>
          <a:xfrm>
            <a:off x="5795950" y="2225873"/>
            <a:ext cx="2116200" cy="140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Archivos</a:t>
            </a:r>
            <a:endParaRPr b="1" i="0" sz="4000" u="none" cap="none" strike="noStrike">
              <a:solidFill>
                <a:schemeClr val="dk1"/>
              </a:solidFill>
              <a:latin typeface="DM Sans"/>
              <a:ea typeface="DM Sans"/>
              <a:cs typeface="DM Sans"/>
              <a:sym typeface="DM Sans"/>
            </a:endParaRPr>
          </a:p>
        </p:txBody>
      </p:sp>
      <p:sp>
        <p:nvSpPr>
          <p:cNvPr id="149" name="Google Shape;149;p25"/>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archivos son la forma más antigua, primitiva y simple de almacenar datos.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Pero créanlo o no, aún se sigue utilizando este mecanismo en más de un aplicativo; incluso en programas bastante sofisticados.</a:t>
            </a:r>
            <a:endParaRPr sz="1350">
              <a:latin typeface="DM Sans"/>
              <a:ea typeface="DM Sans"/>
              <a:cs typeface="DM Sans"/>
              <a:sym typeface="DM Sans"/>
            </a:endParaRPr>
          </a:p>
        </p:txBody>
      </p:sp>
      <p:sp>
        <p:nvSpPr>
          <p:cNvPr id="150" name="Google Shape;150;p25"/>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este apartado del curso aprenderemos a </a:t>
            </a:r>
            <a:r>
              <a:rPr lang="es" sz="1350">
                <a:highlight>
                  <a:schemeClr val="accent4"/>
                </a:highlight>
                <a:latin typeface="DM Sans"/>
                <a:ea typeface="DM Sans"/>
                <a:cs typeface="DM Sans"/>
                <a:sym typeface="DM Sans"/>
              </a:rPr>
              <a:t>guardar</a:t>
            </a:r>
            <a:r>
              <a:rPr lang="es" sz="1350">
                <a:latin typeface="DM Sans"/>
                <a:ea typeface="DM Sans"/>
                <a:cs typeface="DM Sans"/>
                <a:sym typeface="DM Sans"/>
              </a:rPr>
              <a:t> datos en archivos y </a:t>
            </a:r>
            <a:r>
              <a:rPr lang="es" sz="1350">
                <a:highlight>
                  <a:schemeClr val="accent4"/>
                </a:highlight>
                <a:latin typeface="DM Sans"/>
                <a:ea typeface="DM Sans"/>
                <a:cs typeface="DM Sans"/>
                <a:sym typeface="DM Sans"/>
              </a:rPr>
              <a:t>recuperarlos</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nvSpPr>
        <p:spPr>
          <a:xfrm>
            <a:off x="457725" y="1071050"/>
            <a:ext cx="590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son los archivos?</a:t>
            </a:r>
            <a:endParaRPr b="1" i="0" sz="4000" u="none" cap="none" strike="noStrike">
              <a:solidFill>
                <a:schemeClr val="dk1"/>
              </a:solidFill>
              <a:latin typeface="DM Sans"/>
              <a:ea typeface="DM Sans"/>
              <a:cs typeface="DM Sans"/>
              <a:sym typeface="DM Sans"/>
            </a:endParaRPr>
          </a:p>
        </p:txBody>
      </p:sp>
      <p:sp>
        <p:nvSpPr>
          <p:cNvPr id="156" name="Google Shape;156;p26"/>
          <p:cNvSpPr txBox="1"/>
          <p:nvPr/>
        </p:nvSpPr>
        <p:spPr>
          <a:xfrm>
            <a:off x="457725" y="2211625"/>
            <a:ext cx="4934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 archivo o fichero informático es una </a:t>
            </a:r>
            <a:r>
              <a:rPr lang="es" sz="1350">
                <a:highlight>
                  <a:schemeClr val="accent4"/>
                </a:highlight>
                <a:latin typeface="DM Sans"/>
                <a:ea typeface="DM Sans"/>
                <a:cs typeface="DM Sans"/>
                <a:sym typeface="DM Sans"/>
              </a:rPr>
              <a:t>secuencia de bytes que son almacenados en un dispositivo</a:t>
            </a:r>
            <a:r>
              <a:rPr lang="es" sz="1350">
                <a:latin typeface="DM Sans"/>
                <a:ea typeface="DM Sans"/>
                <a:cs typeface="DM Sans"/>
                <a:sym typeface="DM Sans"/>
              </a:rPr>
              <a:t>. Un archivo </a:t>
            </a:r>
            <a:r>
              <a:rPr lang="es" sz="1350">
                <a:highlight>
                  <a:schemeClr val="accent4"/>
                </a:highlight>
                <a:latin typeface="DM Sans"/>
                <a:ea typeface="DM Sans"/>
                <a:cs typeface="DM Sans"/>
                <a:sym typeface="DM Sans"/>
              </a:rPr>
              <a:t>es identificado por un nombre y la descripción de la carpeta</a:t>
            </a:r>
            <a:r>
              <a:rPr lang="es" sz="1350">
                <a:latin typeface="DM Sans"/>
                <a:ea typeface="DM Sans"/>
                <a:cs typeface="DM Sans"/>
                <a:sym typeface="DM Sans"/>
              </a:rPr>
              <a:t> o directorio que lo contiene. A los archivos informáticos se les llama así porque </a:t>
            </a:r>
            <a:r>
              <a:rPr lang="es" sz="1350">
                <a:highlight>
                  <a:schemeClr val="accent4"/>
                </a:highlight>
                <a:latin typeface="DM Sans"/>
                <a:ea typeface="DM Sans"/>
                <a:cs typeface="DM Sans"/>
                <a:sym typeface="DM Sans"/>
              </a:rPr>
              <a:t>son los equivalentes digitales de los archivos escritos</a:t>
            </a:r>
            <a:r>
              <a:rPr lang="es" sz="1350">
                <a:latin typeface="DM Sans"/>
                <a:ea typeface="DM Sans"/>
                <a:cs typeface="DM Sans"/>
                <a:sym typeface="DM Sans"/>
              </a:rPr>
              <a:t> en expedientes, tarjetas, libretas, papel o microfichas del entorno de oficina tradicional.</a:t>
            </a:r>
            <a:endParaRPr sz="1350">
              <a:latin typeface="DM Sans"/>
              <a:ea typeface="DM Sans"/>
              <a:cs typeface="DM Sans"/>
              <a:sym typeface="DM Sans"/>
            </a:endParaRPr>
          </a:p>
        </p:txBody>
      </p:sp>
      <p:pic>
        <p:nvPicPr>
          <p:cNvPr id="157" name="Google Shape;157;p26"/>
          <p:cNvPicPr preferRelativeResize="0"/>
          <p:nvPr/>
        </p:nvPicPr>
        <p:blipFill rotWithShape="1">
          <a:blip r:embed="rId3">
            <a:alphaModFix/>
          </a:blip>
          <a:srcRect b="0" l="0" r="0" t="0"/>
          <a:stretch/>
        </p:blipFill>
        <p:spPr>
          <a:xfrm>
            <a:off x="5707024" y="2318987"/>
            <a:ext cx="2839950" cy="142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nvSpPr>
        <p:spPr>
          <a:xfrm>
            <a:off x="457725" y="1071050"/>
            <a:ext cx="590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archivos</a:t>
            </a:r>
            <a:endParaRPr b="1" i="0" sz="4000" u="none" cap="none" strike="noStrike">
              <a:solidFill>
                <a:schemeClr val="dk1"/>
              </a:solidFill>
              <a:latin typeface="DM Sans"/>
              <a:ea typeface="DM Sans"/>
              <a:cs typeface="DM Sans"/>
              <a:sym typeface="DM Sans"/>
            </a:endParaRPr>
          </a:p>
        </p:txBody>
      </p:sp>
      <p:sp>
        <p:nvSpPr>
          <p:cNvPr id="163" name="Google Shape;163;p27"/>
          <p:cNvSpPr txBox="1"/>
          <p:nvPr/>
        </p:nvSpPr>
        <p:spPr>
          <a:xfrm>
            <a:off x="457725" y="2211625"/>
            <a:ext cx="4934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Hay dos grandes tipos de archivos: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highlight>
                  <a:schemeClr val="accent4"/>
                </a:highlight>
                <a:latin typeface="DM Sans"/>
                <a:ea typeface="DM Sans"/>
                <a:cs typeface="DM Sans"/>
                <a:sym typeface="DM Sans"/>
              </a:rPr>
              <a:t>Los binarios</a:t>
            </a:r>
            <a:r>
              <a:rPr lang="es" sz="1350">
                <a:latin typeface="DM Sans"/>
                <a:ea typeface="DM Sans"/>
                <a:cs typeface="DM Sans"/>
                <a:sym typeface="DM Sans"/>
              </a:rPr>
              <a:t> son aquellos archivos que mejoran su eficiencia pero los datos están guardados bajo agrupaciones de bytes; lo que hace que solo la pc pueda decodificarlos.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highlight>
                  <a:schemeClr val="accent4"/>
                </a:highlight>
                <a:latin typeface="DM Sans"/>
                <a:ea typeface="DM Sans"/>
                <a:cs typeface="DM Sans"/>
                <a:sym typeface="DM Sans"/>
              </a:rPr>
              <a:t>Los de texto</a:t>
            </a:r>
            <a:r>
              <a:rPr lang="es" sz="1350">
                <a:latin typeface="DM Sans"/>
                <a:ea typeface="DM Sans"/>
                <a:cs typeface="DM Sans"/>
                <a:sym typeface="DM Sans"/>
              </a:rPr>
              <a:t> son lo que uno imagina, texto que guarda el dato en particular de una forma bastante descriptiva e intuitiva.</a:t>
            </a:r>
            <a:endParaRPr sz="1350">
              <a:latin typeface="DM Sans"/>
              <a:ea typeface="DM Sans"/>
              <a:cs typeface="DM Sans"/>
              <a:sym typeface="DM Sans"/>
            </a:endParaRPr>
          </a:p>
        </p:txBody>
      </p:sp>
      <p:pic>
        <p:nvPicPr>
          <p:cNvPr id="164" name="Google Shape;164;p27"/>
          <p:cNvPicPr preferRelativeResize="0"/>
          <p:nvPr/>
        </p:nvPicPr>
        <p:blipFill rotWithShape="1">
          <a:blip r:embed="rId3">
            <a:alphaModFix/>
          </a:blip>
          <a:srcRect b="0" l="0" r="0" t="0"/>
          <a:stretch/>
        </p:blipFill>
        <p:spPr>
          <a:xfrm>
            <a:off x="5562675" y="2239975"/>
            <a:ext cx="2650475" cy="1998325"/>
          </a:xfrm>
          <a:prstGeom prst="rect">
            <a:avLst/>
          </a:prstGeom>
          <a:noFill/>
          <a:ln>
            <a:noFill/>
          </a:ln>
        </p:spPr>
      </p:pic>
      <p:grpSp>
        <p:nvGrpSpPr>
          <p:cNvPr id="165" name="Google Shape;165;p27"/>
          <p:cNvGrpSpPr/>
          <p:nvPr/>
        </p:nvGrpSpPr>
        <p:grpSpPr>
          <a:xfrm>
            <a:off x="8213151" y="98873"/>
            <a:ext cx="738900" cy="738900"/>
            <a:chOff x="473351" y="619523"/>
            <a:chExt cx="738900" cy="738900"/>
          </a:xfrm>
        </p:grpSpPr>
        <p:sp>
          <p:nvSpPr>
            <p:cNvPr id="166" name="Google Shape;166;p2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7"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archivos</a:t>
            </a:r>
            <a:endParaRPr b="1" i="0" sz="4000" u="none" cap="none" strike="noStrike">
              <a:solidFill>
                <a:schemeClr val="dk1"/>
              </a:solidFill>
              <a:latin typeface="DM Sans"/>
              <a:ea typeface="DM Sans"/>
              <a:cs typeface="DM Sans"/>
              <a:sym typeface="DM Sans"/>
            </a:endParaRPr>
          </a:p>
        </p:txBody>
      </p:sp>
      <p:sp>
        <p:nvSpPr>
          <p:cNvPr id="173" name="Google Shape;173;p28"/>
          <p:cNvSpPr txBox="1"/>
          <p:nvPr/>
        </p:nvSpPr>
        <p:spPr>
          <a:xfrm>
            <a:off x="473350" y="1908175"/>
            <a:ext cx="7117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Por simplicidad </a:t>
            </a:r>
            <a:r>
              <a:rPr lang="es" sz="1350">
                <a:highlight>
                  <a:srgbClr val="EA90FF"/>
                </a:highlight>
                <a:latin typeface="DM Sans"/>
                <a:ea typeface="DM Sans"/>
                <a:cs typeface="DM Sans"/>
                <a:sym typeface="DM Sans"/>
              </a:rPr>
              <a:t>en el curso trabajaremos solo con archivos de texto</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 su vez, los archivos de texto pueden ser de muchas extensiones, las más clásicas son: </a:t>
            </a:r>
            <a:r>
              <a:rPr b="1" lang="es" sz="1350">
                <a:latin typeface="DM Sans"/>
                <a:ea typeface="DM Sans"/>
                <a:cs typeface="DM Sans"/>
                <a:sym typeface="DM Sans"/>
              </a:rPr>
              <a:t>.txt, .doc, .docx, .xml, .csv, .json,</a:t>
            </a:r>
            <a:r>
              <a:rPr lang="es" sz="1350">
                <a:latin typeface="DM Sans"/>
                <a:ea typeface="DM Sans"/>
                <a:cs typeface="DM Sans"/>
                <a:sym typeface="DM Sans"/>
              </a:rPr>
              <a:t> etc.</a:t>
            </a:r>
            <a:endParaRPr sz="1350">
              <a:latin typeface="DM Sans"/>
              <a:ea typeface="DM Sans"/>
              <a:cs typeface="DM Sans"/>
              <a:sym typeface="DM Sans"/>
            </a:endParaRPr>
          </a:p>
        </p:txBody>
      </p:sp>
      <p:pic>
        <p:nvPicPr>
          <p:cNvPr id="174" name="Google Shape;174;p28"/>
          <p:cNvPicPr preferRelativeResize="0"/>
          <p:nvPr/>
        </p:nvPicPr>
        <p:blipFill rotWithShape="1">
          <a:blip r:embed="rId3">
            <a:alphaModFix/>
          </a:blip>
          <a:srcRect b="0" l="0" r="0" t="42303"/>
          <a:stretch/>
        </p:blipFill>
        <p:spPr>
          <a:xfrm>
            <a:off x="589185" y="2773275"/>
            <a:ext cx="6215691" cy="1659600"/>
          </a:xfrm>
          <a:prstGeom prst="rect">
            <a:avLst/>
          </a:prstGeom>
          <a:noFill/>
          <a:ln>
            <a:noFill/>
          </a:ln>
        </p:spPr>
      </p:pic>
      <p:grpSp>
        <p:nvGrpSpPr>
          <p:cNvPr id="175" name="Google Shape;175;p28"/>
          <p:cNvGrpSpPr/>
          <p:nvPr/>
        </p:nvGrpSpPr>
        <p:grpSpPr>
          <a:xfrm>
            <a:off x="8213151" y="98873"/>
            <a:ext cx="738900" cy="738900"/>
            <a:chOff x="473351" y="619523"/>
            <a:chExt cx="738900" cy="738900"/>
          </a:xfrm>
        </p:grpSpPr>
        <p:sp>
          <p:nvSpPr>
            <p:cNvPr id="176" name="Google Shape;176;p2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2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sp>
        <p:nvSpPr>
          <p:cNvPr id="188" name="Google Shape;188;p30"/>
          <p:cNvSpPr txBox="1"/>
          <p:nvPr/>
        </p:nvSpPr>
        <p:spPr>
          <a:xfrm>
            <a:off x="473350" y="1908175"/>
            <a:ext cx="7117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SOLO porque estamos trabajando con Colabs, debemos realizar lo siguiente:</a:t>
            </a:r>
            <a:endParaRPr sz="1350">
              <a:latin typeface="DM Sans"/>
              <a:ea typeface="DM Sans"/>
              <a:cs typeface="DM Sans"/>
              <a:sym typeface="DM Sans"/>
            </a:endParaRPr>
          </a:p>
        </p:txBody>
      </p:sp>
      <p:grpSp>
        <p:nvGrpSpPr>
          <p:cNvPr id="189" name="Google Shape;189;p30"/>
          <p:cNvGrpSpPr/>
          <p:nvPr/>
        </p:nvGrpSpPr>
        <p:grpSpPr>
          <a:xfrm>
            <a:off x="8213151" y="98873"/>
            <a:ext cx="738900" cy="738900"/>
            <a:chOff x="473351" y="619523"/>
            <a:chExt cx="738900" cy="738900"/>
          </a:xfrm>
        </p:grpSpPr>
        <p:sp>
          <p:nvSpPr>
            <p:cNvPr id="190" name="Google Shape;190;p3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p3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92" name="Google Shape;192;p30"/>
          <p:cNvPicPr preferRelativeResize="0"/>
          <p:nvPr/>
        </p:nvPicPr>
        <p:blipFill rotWithShape="1">
          <a:blip r:embed="rId4">
            <a:alphaModFix/>
          </a:blip>
          <a:srcRect b="0" l="0" r="0" t="0"/>
          <a:stretch/>
        </p:blipFill>
        <p:spPr>
          <a:xfrm>
            <a:off x="605500" y="2557938"/>
            <a:ext cx="5000625" cy="1019175"/>
          </a:xfrm>
          <a:prstGeom prst="rect">
            <a:avLst/>
          </a:prstGeom>
          <a:noFill/>
          <a:ln>
            <a:noFill/>
          </a:ln>
        </p:spPr>
      </p:pic>
      <p:sp>
        <p:nvSpPr>
          <p:cNvPr id="193" name="Google Shape;193;p30"/>
          <p:cNvSpPr txBox="1"/>
          <p:nvPr/>
        </p:nvSpPr>
        <p:spPr>
          <a:xfrm>
            <a:off x="605500" y="3761150"/>
            <a:ext cx="46089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Para dar acceso a nuestro drive. </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sp>
        <p:nvSpPr>
          <p:cNvPr id="199" name="Google Shape;199;p31"/>
          <p:cNvSpPr txBox="1"/>
          <p:nvPr/>
        </p:nvSpPr>
        <p:spPr>
          <a:xfrm>
            <a:off x="476250" y="1451200"/>
            <a:ext cx="7117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Verificar nuestra identidad: </a:t>
            </a:r>
            <a:endParaRPr sz="1350">
              <a:latin typeface="DM Sans"/>
              <a:ea typeface="DM Sans"/>
              <a:cs typeface="DM Sans"/>
              <a:sym typeface="DM Sans"/>
            </a:endParaRPr>
          </a:p>
        </p:txBody>
      </p:sp>
      <p:grpSp>
        <p:nvGrpSpPr>
          <p:cNvPr id="200" name="Google Shape;200;p31"/>
          <p:cNvGrpSpPr/>
          <p:nvPr/>
        </p:nvGrpSpPr>
        <p:grpSpPr>
          <a:xfrm>
            <a:off x="8213151" y="98873"/>
            <a:ext cx="738900" cy="738900"/>
            <a:chOff x="473351" y="619523"/>
            <a:chExt cx="738900" cy="738900"/>
          </a:xfrm>
        </p:grpSpPr>
        <p:sp>
          <p:nvSpPr>
            <p:cNvPr id="201" name="Google Shape;201;p3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3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03" name="Google Shape;203;p31"/>
          <p:cNvPicPr preferRelativeResize="0"/>
          <p:nvPr/>
        </p:nvPicPr>
        <p:blipFill rotWithShape="1">
          <a:blip r:embed="rId4">
            <a:alphaModFix/>
          </a:blip>
          <a:srcRect b="0" l="0" r="0" t="0"/>
          <a:stretch/>
        </p:blipFill>
        <p:spPr>
          <a:xfrm>
            <a:off x="564575" y="1889275"/>
            <a:ext cx="7648575" cy="1085850"/>
          </a:xfrm>
          <a:prstGeom prst="rect">
            <a:avLst/>
          </a:prstGeom>
          <a:noFill/>
          <a:ln>
            <a:noFill/>
          </a:ln>
        </p:spPr>
      </p:pic>
      <p:pic>
        <p:nvPicPr>
          <p:cNvPr id="204" name="Google Shape;204;p31"/>
          <p:cNvPicPr preferRelativeResize="0"/>
          <p:nvPr/>
        </p:nvPicPr>
        <p:blipFill rotWithShape="1">
          <a:blip r:embed="rId5">
            <a:alphaModFix/>
          </a:blip>
          <a:srcRect b="0" l="0" r="0" t="0"/>
          <a:stretch/>
        </p:blipFill>
        <p:spPr>
          <a:xfrm>
            <a:off x="564575" y="3163087"/>
            <a:ext cx="4312501" cy="856575"/>
          </a:xfrm>
          <a:prstGeom prst="rect">
            <a:avLst/>
          </a:prstGeom>
          <a:noFill/>
          <a:ln>
            <a:noFill/>
          </a:ln>
        </p:spPr>
      </p:pic>
      <p:pic>
        <p:nvPicPr>
          <p:cNvPr id="205" name="Google Shape;205;p31"/>
          <p:cNvPicPr preferRelativeResize="0"/>
          <p:nvPr/>
        </p:nvPicPr>
        <p:blipFill rotWithShape="1">
          <a:blip r:embed="rId6">
            <a:alphaModFix/>
          </a:blip>
          <a:srcRect b="0" l="0" r="0" t="0"/>
          <a:stretch/>
        </p:blipFill>
        <p:spPr>
          <a:xfrm>
            <a:off x="3947195" y="3020799"/>
            <a:ext cx="4720553" cy="115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4"/>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Manejo de archivos</a:t>
            </a:r>
            <a:endParaRPr b="1" i="0" sz="4000" u="none" cap="none" strike="noStrike">
              <a:solidFill>
                <a:srgbClr val="EAFF6A"/>
              </a:solidFill>
              <a:latin typeface="DM Sans"/>
              <a:ea typeface="DM Sans"/>
              <a:cs typeface="DM Sans"/>
              <a:sym typeface="DM Sans"/>
            </a:endParaRPr>
          </a:p>
        </p:txBody>
      </p:sp>
      <p:sp>
        <p:nvSpPr>
          <p:cNvPr id="47" name="Google Shape;47;p1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8</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sp>
        <p:nvSpPr>
          <p:cNvPr id="211" name="Google Shape;211;p32"/>
          <p:cNvSpPr txBox="1"/>
          <p:nvPr/>
        </p:nvSpPr>
        <p:spPr>
          <a:xfrm>
            <a:off x="476250" y="1435225"/>
            <a:ext cx="7117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Seleccionar la carpeta donde queremos escribir nuestro archivo: </a:t>
            </a:r>
            <a:endParaRPr sz="1350">
              <a:latin typeface="DM Sans"/>
              <a:ea typeface="DM Sans"/>
              <a:cs typeface="DM Sans"/>
              <a:sym typeface="DM Sans"/>
            </a:endParaRPr>
          </a:p>
        </p:txBody>
      </p:sp>
      <p:grpSp>
        <p:nvGrpSpPr>
          <p:cNvPr id="212" name="Google Shape;212;p32"/>
          <p:cNvGrpSpPr/>
          <p:nvPr/>
        </p:nvGrpSpPr>
        <p:grpSpPr>
          <a:xfrm>
            <a:off x="8213151" y="98873"/>
            <a:ext cx="738900" cy="738900"/>
            <a:chOff x="473351" y="619523"/>
            <a:chExt cx="738900" cy="738900"/>
          </a:xfrm>
        </p:grpSpPr>
        <p:sp>
          <p:nvSpPr>
            <p:cNvPr id="213" name="Google Shape;213;p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15" name="Google Shape;215;p32"/>
          <p:cNvPicPr preferRelativeResize="0"/>
          <p:nvPr/>
        </p:nvPicPr>
        <p:blipFill rotWithShape="1">
          <a:blip r:embed="rId4">
            <a:alphaModFix/>
          </a:blip>
          <a:srcRect b="0" l="0" r="0" t="0"/>
          <a:stretch/>
        </p:blipFill>
        <p:spPr>
          <a:xfrm>
            <a:off x="588162" y="1904425"/>
            <a:ext cx="5295375" cy="2806250"/>
          </a:xfrm>
          <a:prstGeom prst="rect">
            <a:avLst/>
          </a:prstGeom>
          <a:noFill/>
          <a:ln>
            <a:noFill/>
          </a:ln>
        </p:spPr>
      </p:pic>
      <p:sp>
        <p:nvSpPr>
          <p:cNvPr id="216" name="Google Shape;216;p32"/>
          <p:cNvSpPr/>
          <p:nvPr/>
        </p:nvSpPr>
        <p:spPr>
          <a:xfrm>
            <a:off x="311200" y="3387650"/>
            <a:ext cx="738900" cy="242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b="9664" l="0" r="78934" t="25078"/>
          <a:stretch/>
        </p:blipFill>
        <p:spPr>
          <a:xfrm>
            <a:off x="476238" y="1214313"/>
            <a:ext cx="4310523" cy="3755825"/>
          </a:xfrm>
          <a:prstGeom prst="rect">
            <a:avLst/>
          </a:prstGeom>
          <a:noFill/>
          <a:ln>
            <a:noFill/>
          </a:ln>
        </p:spPr>
      </p:pic>
      <p:sp>
        <p:nvSpPr>
          <p:cNvPr id="222" name="Google Shape;222;p33"/>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sp>
        <p:nvSpPr>
          <p:cNvPr id="223" name="Google Shape;223;p33"/>
          <p:cNvSpPr txBox="1"/>
          <p:nvPr/>
        </p:nvSpPr>
        <p:spPr>
          <a:xfrm>
            <a:off x="5108850" y="2511225"/>
            <a:ext cx="3558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Seleccionar la carpeta donde queremos escribir nuestro archivo: </a:t>
            </a:r>
            <a:endParaRPr sz="1350">
              <a:latin typeface="DM Sans"/>
              <a:ea typeface="DM Sans"/>
              <a:cs typeface="DM Sans"/>
              <a:sym typeface="DM Sans"/>
            </a:endParaRPr>
          </a:p>
        </p:txBody>
      </p:sp>
      <p:grpSp>
        <p:nvGrpSpPr>
          <p:cNvPr id="224" name="Google Shape;224;p33"/>
          <p:cNvGrpSpPr/>
          <p:nvPr/>
        </p:nvGrpSpPr>
        <p:grpSpPr>
          <a:xfrm>
            <a:off x="8213151" y="98873"/>
            <a:ext cx="738900" cy="738900"/>
            <a:chOff x="473351" y="619523"/>
            <a:chExt cx="738900" cy="738900"/>
          </a:xfrm>
        </p:grpSpPr>
        <p:sp>
          <p:nvSpPr>
            <p:cNvPr id="225" name="Google Shape;225;p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3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227" name="Google Shape;227;p33"/>
          <p:cNvSpPr/>
          <p:nvPr/>
        </p:nvSpPr>
        <p:spPr>
          <a:xfrm>
            <a:off x="2130250" y="3807417"/>
            <a:ext cx="1738800" cy="1482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3"/>
          <p:cNvSpPr/>
          <p:nvPr/>
        </p:nvSpPr>
        <p:spPr>
          <a:xfrm>
            <a:off x="1091425" y="4442842"/>
            <a:ext cx="1738800" cy="1482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sp>
        <p:nvSpPr>
          <p:cNvPr id="234" name="Google Shape;234;p34"/>
          <p:cNvSpPr txBox="1"/>
          <p:nvPr/>
        </p:nvSpPr>
        <p:spPr>
          <a:xfrm>
            <a:off x="674800" y="3104050"/>
            <a:ext cx="7011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Y luego solo decidir cómo quieren que se llame el archivo y dar permisos para escribir en él “w”. </a:t>
            </a:r>
            <a:endParaRPr sz="1350">
              <a:latin typeface="DM Sans"/>
              <a:ea typeface="DM Sans"/>
              <a:cs typeface="DM Sans"/>
              <a:sym typeface="DM Sans"/>
            </a:endParaRPr>
          </a:p>
        </p:txBody>
      </p:sp>
      <p:grpSp>
        <p:nvGrpSpPr>
          <p:cNvPr id="235" name="Google Shape;235;p34"/>
          <p:cNvGrpSpPr/>
          <p:nvPr/>
        </p:nvGrpSpPr>
        <p:grpSpPr>
          <a:xfrm>
            <a:off x="8213151" y="98873"/>
            <a:ext cx="738900" cy="738900"/>
            <a:chOff x="473351" y="619523"/>
            <a:chExt cx="738900" cy="738900"/>
          </a:xfrm>
        </p:grpSpPr>
        <p:sp>
          <p:nvSpPr>
            <p:cNvPr id="236" name="Google Shape;236;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3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38" name="Google Shape;238;p34"/>
          <p:cNvPicPr preferRelativeResize="0"/>
          <p:nvPr/>
        </p:nvPicPr>
        <p:blipFill rotWithShape="1">
          <a:blip r:embed="rId4">
            <a:alphaModFix/>
          </a:blip>
          <a:srcRect b="0" l="0" r="0" t="0"/>
          <a:stretch/>
        </p:blipFill>
        <p:spPr>
          <a:xfrm>
            <a:off x="304800" y="2068225"/>
            <a:ext cx="8839198" cy="762411"/>
          </a:xfrm>
          <a:prstGeom prst="rect">
            <a:avLst/>
          </a:prstGeom>
          <a:noFill/>
          <a:ln>
            <a:noFill/>
          </a:ln>
        </p:spPr>
      </p:pic>
      <p:sp>
        <p:nvSpPr>
          <p:cNvPr id="239" name="Google Shape;239;p34"/>
          <p:cNvSpPr txBox="1"/>
          <p:nvPr/>
        </p:nvSpPr>
        <p:spPr>
          <a:xfrm>
            <a:off x="614850" y="127700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Crear una variable con esa ruta: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grpSp>
        <p:nvGrpSpPr>
          <p:cNvPr id="245" name="Google Shape;245;p35"/>
          <p:cNvGrpSpPr/>
          <p:nvPr/>
        </p:nvGrpSpPr>
        <p:grpSpPr>
          <a:xfrm>
            <a:off x="8213151" y="98873"/>
            <a:ext cx="738900" cy="738900"/>
            <a:chOff x="473351" y="619523"/>
            <a:chExt cx="738900" cy="738900"/>
          </a:xfrm>
        </p:grpSpPr>
        <p:sp>
          <p:nvSpPr>
            <p:cNvPr id="246" name="Google Shape;246;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48" name="Google Shape;248;p35"/>
          <p:cNvPicPr preferRelativeResize="0"/>
          <p:nvPr/>
        </p:nvPicPr>
        <p:blipFill rotWithShape="1">
          <a:blip r:embed="rId4">
            <a:alphaModFix/>
          </a:blip>
          <a:srcRect b="0" l="0" r="0" t="0"/>
          <a:stretch/>
        </p:blipFill>
        <p:spPr>
          <a:xfrm>
            <a:off x="535475" y="1311464"/>
            <a:ext cx="8073026" cy="2137700"/>
          </a:xfrm>
          <a:prstGeom prst="rect">
            <a:avLst/>
          </a:prstGeom>
          <a:noFill/>
          <a:ln>
            <a:noFill/>
          </a:ln>
        </p:spPr>
      </p:pic>
      <p:pic>
        <p:nvPicPr>
          <p:cNvPr id="249" name="Google Shape;249;p35"/>
          <p:cNvPicPr preferRelativeResize="0"/>
          <p:nvPr/>
        </p:nvPicPr>
        <p:blipFill rotWithShape="1">
          <a:blip r:embed="rId5">
            <a:alphaModFix/>
          </a:blip>
          <a:srcRect b="0" l="0" r="0" t="0"/>
          <a:stretch/>
        </p:blipFill>
        <p:spPr>
          <a:xfrm>
            <a:off x="535475" y="3579575"/>
            <a:ext cx="5314950" cy="114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grpSp>
        <p:nvGrpSpPr>
          <p:cNvPr id="255" name="Google Shape;255;p36"/>
          <p:cNvGrpSpPr/>
          <p:nvPr/>
        </p:nvGrpSpPr>
        <p:grpSpPr>
          <a:xfrm>
            <a:off x="8213151" y="98873"/>
            <a:ext cx="738900" cy="738900"/>
            <a:chOff x="473351" y="619523"/>
            <a:chExt cx="738900" cy="738900"/>
          </a:xfrm>
        </p:grpSpPr>
        <p:sp>
          <p:nvSpPr>
            <p:cNvPr id="256" name="Google Shape;256;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3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58" name="Google Shape;258;p36"/>
          <p:cNvPicPr preferRelativeResize="0"/>
          <p:nvPr/>
        </p:nvPicPr>
        <p:blipFill rotWithShape="1">
          <a:blip r:embed="rId4">
            <a:alphaModFix/>
          </a:blip>
          <a:srcRect b="0" l="0" r="0" t="0"/>
          <a:stretch/>
        </p:blipFill>
        <p:spPr>
          <a:xfrm>
            <a:off x="553250" y="1843650"/>
            <a:ext cx="4371975" cy="2190750"/>
          </a:xfrm>
          <a:prstGeom prst="rect">
            <a:avLst/>
          </a:prstGeom>
          <a:noFill/>
          <a:ln>
            <a:noFill/>
          </a:ln>
        </p:spPr>
      </p:pic>
      <p:sp>
        <p:nvSpPr>
          <p:cNvPr id="259" name="Google Shape;259;p36"/>
          <p:cNvSpPr txBox="1"/>
          <p:nvPr/>
        </p:nvSpPr>
        <p:spPr>
          <a:xfrm>
            <a:off x="553250" y="1293313"/>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Dicho archivo quedará así:</a:t>
            </a:r>
            <a:endParaRPr sz="1350">
              <a:solidFill>
                <a:schemeClr val="dk1"/>
              </a:solidFill>
              <a:latin typeface="DM Sans"/>
              <a:ea typeface="DM Sans"/>
              <a:cs typeface="DM Sans"/>
              <a:sym typeface="DM Sans"/>
            </a:endParaRPr>
          </a:p>
        </p:txBody>
      </p:sp>
      <p:sp>
        <p:nvSpPr>
          <p:cNvPr id="260" name="Google Shape;260;p36"/>
          <p:cNvSpPr txBox="1"/>
          <p:nvPr/>
        </p:nvSpPr>
        <p:spPr>
          <a:xfrm>
            <a:off x="82600" y="4624450"/>
            <a:ext cx="2111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 sz="1500" u="sng" cap="none" strike="noStrike">
                <a:solidFill>
                  <a:srgbClr val="0563C1"/>
                </a:solidFill>
                <a:latin typeface="Helvetica Neue Light"/>
                <a:ea typeface="Helvetica Neue Light"/>
                <a:cs typeface="Helvetica Neue Light"/>
                <a:sym typeface="Helvetica Neue Light"/>
                <a:hlinkClick r:id="rId5">
                  <a:extLst>
                    <a:ext uri="{A12FA001-AC4F-418D-AE19-62706E023703}">
                      <ahyp:hlinkClr val="tx"/>
                    </a:ext>
                  </a:extLst>
                </a:hlinkClick>
              </a:rPr>
              <a:t>archivo.txt</a:t>
            </a:r>
            <a:endParaRPr b="0" i="0" sz="1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grpSp>
        <p:nvGrpSpPr>
          <p:cNvPr id="266" name="Google Shape;266;p37"/>
          <p:cNvGrpSpPr/>
          <p:nvPr/>
        </p:nvGrpSpPr>
        <p:grpSpPr>
          <a:xfrm>
            <a:off x="8213151" y="98873"/>
            <a:ext cx="738900" cy="738900"/>
            <a:chOff x="473351" y="619523"/>
            <a:chExt cx="738900" cy="738900"/>
          </a:xfrm>
        </p:grpSpPr>
        <p:sp>
          <p:nvSpPr>
            <p:cNvPr id="267" name="Google Shape;267;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69" name="Google Shape;269;p37"/>
          <p:cNvSpPr txBox="1"/>
          <p:nvPr/>
        </p:nvSpPr>
        <p:spPr>
          <a:xfrm>
            <a:off x="553250" y="1293325"/>
            <a:ext cx="51933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Veamos un ejemplo similar, pero un poco más completo:</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270" name="Google Shape;270;p37"/>
          <p:cNvPicPr preferRelativeResize="0"/>
          <p:nvPr/>
        </p:nvPicPr>
        <p:blipFill rotWithShape="1">
          <a:blip r:embed="rId4">
            <a:alphaModFix/>
          </a:blip>
          <a:srcRect b="0" l="0" r="0" t="0"/>
          <a:stretch/>
        </p:blipFill>
        <p:spPr>
          <a:xfrm>
            <a:off x="667713" y="1904400"/>
            <a:ext cx="5751176" cy="2384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Escritura de archivos</a:t>
            </a:r>
            <a:endParaRPr b="1" i="0" sz="4000" u="none" cap="none" strike="noStrike">
              <a:solidFill>
                <a:schemeClr val="dk1"/>
              </a:solidFill>
              <a:latin typeface="DM Sans"/>
              <a:ea typeface="DM Sans"/>
              <a:cs typeface="DM Sans"/>
              <a:sym typeface="DM Sans"/>
            </a:endParaRPr>
          </a:p>
        </p:txBody>
      </p:sp>
      <p:grpSp>
        <p:nvGrpSpPr>
          <p:cNvPr id="276" name="Google Shape;276;p38"/>
          <p:cNvGrpSpPr/>
          <p:nvPr/>
        </p:nvGrpSpPr>
        <p:grpSpPr>
          <a:xfrm>
            <a:off x="8213151" y="98873"/>
            <a:ext cx="738900" cy="738900"/>
            <a:chOff x="473351" y="619523"/>
            <a:chExt cx="738900" cy="738900"/>
          </a:xfrm>
        </p:grpSpPr>
        <p:sp>
          <p:nvSpPr>
            <p:cNvPr id="277" name="Google Shape;277;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9" name="Google Shape;279;p38"/>
          <p:cNvSpPr txBox="1"/>
          <p:nvPr/>
        </p:nvSpPr>
        <p:spPr>
          <a:xfrm>
            <a:off x="501450" y="1839200"/>
            <a:ext cx="3907500" cy="195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chemeClr val="accent4"/>
                </a:highlight>
                <a:latin typeface="DM Sans"/>
                <a:ea typeface="DM Sans"/>
                <a:cs typeface="DM Sans"/>
                <a:sym typeface="DM Sans"/>
              </a:rPr>
              <a:t>¿Qué creen que se guardó?</a:t>
            </a:r>
            <a:endParaRPr sz="1350">
              <a:solidFill>
                <a:schemeClr val="dk1"/>
              </a:solidFill>
              <a:highlight>
                <a:schemeClr val="accent4"/>
              </a:highlight>
              <a:latin typeface="DM Sans"/>
              <a:ea typeface="DM Sans"/>
              <a:cs typeface="DM Sans"/>
              <a:sym typeface="DM Sans"/>
            </a:endParaRPr>
          </a:p>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Esta es una forma muy útil de guardar información utilizando lo que se llaman delimitadores</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280" name="Google Shape;280;p38"/>
          <p:cNvPicPr preferRelativeResize="0"/>
          <p:nvPr/>
        </p:nvPicPr>
        <p:blipFill rotWithShape="1">
          <a:blip r:embed="rId4">
            <a:alphaModFix/>
          </a:blip>
          <a:srcRect b="0" l="0" r="0" t="0"/>
          <a:stretch/>
        </p:blipFill>
        <p:spPr>
          <a:xfrm>
            <a:off x="4615750" y="3020200"/>
            <a:ext cx="3161477" cy="1358775"/>
          </a:xfrm>
          <a:prstGeom prst="rect">
            <a:avLst/>
          </a:prstGeom>
          <a:noFill/>
          <a:ln>
            <a:noFill/>
          </a:ln>
        </p:spPr>
      </p:pic>
      <p:pic>
        <p:nvPicPr>
          <p:cNvPr id="281" name="Google Shape;281;p38"/>
          <p:cNvPicPr preferRelativeResize="0"/>
          <p:nvPr/>
        </p:nvPicPr>
        <p:blipFill rotWithShape="1">
          <a:blip r:embed="rId5">
            <a:alphaModFix/>
          </a:blip>
          <a:srcRect b="0" l="0" r="0" t="0"/>
          <a:stretch/>
        </p:blipFill>
        <p:spPr>
          <a:xfrm>
            <a:off x="4615738" y="1385246"/>
            <a:ext cx="3907375" cy="1496325"/>
          </a:xfrm>
          <a:prstGeom prst="rect">
            <a:avLst/>
          </a:prstGeom>
          <a:noFill/>
          <a:ln>
            <a:noFill/>
          </a:ln>
        </p:spPr>
      </p:pic>
      <p:sp>
        <p:nvSpPr>
          <p:cNvPr id="282" name="Google Shape;282;p38"/>
          <p:cNvSpPr txBox="1"/>
          <p:nvPr/>
        </p:nvSpPr>
        <p:spPr>
          <a:xfrm>
            <a:off x="94375" y="4718800"/>
            <a:ext cx="2194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350" u="sng" cap="none" strike="noStrike">
                <a:solidFill>
                  <a:srgbClr val="0563C1"/>
                </a:solidFill>
                <a:latin typeface="DM Sans"/>
                <a:ea typeface="DM Sans"/>
                <a:cs typeface="DM Sans"/>
                <a:sym typeface="DM Sans"/>
                <a:hlinkClick r:id="rId6">
                  <a:extLst>
                    <a:ext uri="{A12FA001-AC4F-418D-AE19-62706E023703}">
                      <ahyp:hlinkClr val="tx"/>
                    </a:ext>
                  </a:extLst>
                </a:hlinkClick>
              </a:rPr>
              <a:t>otro.txt</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39"/>
          <p:cNvGrpSpPr/>
          <p:nvPr/>
        </p:nvGrpSpPr>
        <p:grpSpPr>
          <a:xfrm>
            <a:off x="4202556" y="994173"/>
            <a:ext cx="738900" cy="738900"/>
            <a:chOff x="974706" y="2467173"/>
            <a:chExt cx="738900" cy="738900"/>
          </a:xfrm>
        </p:grpSpPr>
        <p:sp>
          <p:nvSpPr>
            <p:cNvPr id="288" name="Google Shape;288;p3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3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90" name="Google Shape;290;p3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Mis hobbies favoritos</a:t>
            </a:r>
            <a:endParaRPr b="1" i="0" sz="4000" u="none" cap="none" strike="noStrike">
              <a:solidFill>
                <a:schemeClr val="dk1"/>
              </a:solidFill>
              <a:highlight>
                <a:srgbClr val="EAFF6A"/>
              </a:highlight>
              <a:latin typeface="DM Sans"/>
              <a:ea typeface="DM Sans"/>
              <a:cs typeface="DM Sans"/>
              <a:sym typeface="DM Sans"/>
            </a:endParaRPr>
          </a:p>
        </p:txBody>
      </p:sp>
      <p:sp>
        <p:nvSpPr>
          <p:cNvPr id="291" name="Google Shape;291;p3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292" name="Google Shape;292;p39"/>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Crea un programa y guárdalo en un archivo .txt</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p40"/>
          <p:cNvGrpSpPr/>
          <p:nvPr/>
        </p:nvGrpSpPr>
        <p:grpSpPr>
          <a:xfrm>
            <a:off x="457347" y="468298"/>
            <a:ext cx="431074" cy="431074"/>
            <a:chOff x="974706" y="2467173"/>
            <a:chExt cx="738900" cy="738900"/>
          </a:xfrm>
        </p:grpSpPr>
        <p:sp>
          <p:nvSpPr>
            <p:cNvPr id="298" name="Google Shape;298;p4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4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00" name="Google Shape;300;p40"/>
          <p:cNvSpPr txBox="1"/>
          <p:nvPr/>
        </p:nvSpPr>
        <p:spPr>
          <a:xfrm>
            <a:off x="501450" y="1081750"/>
            <a:ext cx="6072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Mis hobbies favoritos</a:t>
            </a:r>
            <a:endParaRPr b="1" i="0" sz="4000" u="none" cap="none" strike="noStrike">
              <a:solidFill>
                <a:schemeClr val="dk1"/>
              </a:solidFill>
              <a:latin typeface="DM Sans"/>
              <a:ea typeface="DM Sans"/>
              <a:cs typeface="DM Sans"/>
              <a:sym typeface="DM Sans"/>
            </a:endParaRPr>
          </a:p>
        </p:txBody>
      </p:sp>
      <p:pic>
        <p:nvPicPr>
          <p:cNvPr id="301" name="Google Shape;301;p4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02" name="Google Shape;302;p40"/>
          <p:cNvSpPr txBox="1"/>
          <p:nvPr/>
        </p:nvSpPr>
        <p:spPr>
          <a:xfrm>
            <a:off x="573150" y="2003025"/>
            <a:ext cx="401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Crea un programa que pida por teclado (input) los datos de tus tres hobbies favoritos y los mismos se guarden en un archivo que se llame miHobbieFavorito.txt.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EXTRA: Hacerlo con un for o un while para no repetir tanto…!!!</a:t>
            </a:r>
            <a:endParaRPr sz="1350">
              <a:highlight>
                <a:schemeClr val="accent4"/>
              </a:highlight>
              <a:latin typeface="DM Sans"/>
              <a:ea typeface="DM Sans"/>
              <a:cs typeface="DM Sans"/>
              <a:sym typeface="DM Sans"/>
            </a:endParaRPr>
          </a:p>
        </p:txBody>
      </p:sp>
      <p:sp>
        <p:nvSpPr>
          <p:cNvPr id="303" name="Google Shape;303;p4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descr="10 Hobbies You Can Turn Into a Remote Side Job | FlexJobs" id="304" name="Google Shape;304;p40"/>
          <p:cNvPicPr preferRelativeResize="0"/>
          <p:nvPr/>
        </p:nvPicPr>
        <p:blipFill rotWithShape="1">
          <a:blip r:embed="rId5">
            <a:alphaModFix/>
          </a:blip>
          <a:srcRect b="0" l="0" r="0" t="0"/>
          <a:stretch/>
        </p:blipFill>
        <p:spPr>
          <a:xfrm>
            <a:off x="5084449" y="2036692"/>
            <a:ext cx="3877732" cy="19388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a:t>
            </a:r>
            <a:r>
              <a:rPr b="1" lang="es" sz="4000">
                <a:solidFill>
                  <a:schemeClr val="dk1"/>
                </a:solidFill>
                <a:latin typeface="DM Sans"/>
                <a:ea typeface="DM Sans"/>
                <a:cs typeface="DM Sans"/>
                <a:sym typeface="DM Sans"/>
              </a:rPr>
              <a:t>de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id="52" name="Google Shape;52;p15"/>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3" name="Google Shape;53;p15"/>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4" name="Google Shape;54;p15"/>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5" name="Google Shape;55;p15"/>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6" name="Google Shape;56;p1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7" name="Google Shape;57;p1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7</a:t>
            </a:r>
            <a:endParaRPr b="1" i="0" sz="1600" u="none" cap="none" strike="noStrike">
              <a:solidFill>
                <a:srgbClr val="999999"/>
              </a:solidFill>
              <a:latin typeface="DM Sans"/>
              <a:ea typeface="DM Sans"/>
              <a:cs typeface="DM Sans"/>
              <a:sym typeface="DM Sans"/>
            </a:endParaRPr>
          </a:p>
        </p:txBody>
      </p:sp>
      <p:cxnSp>
        <p:nvCxnSpPr>
          <p:cNvPr id="58" name="Google Shape;58;p15"/>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9" name="Google Shape;59;p15"/>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Métodos de colecciones</a:t>
            </a:r>
            <a:endParaRPr b="1" i="0" sz="1500" u="none" cap="none" strike="noStrike">
              <a:solidFill>
                <a:srgbClr val="999999"/>
              </a:solidFill>
              <a:latin typeface="DM Sans"/>
              <a:ea typeface="DM Sans"/>
              <a:cs typeface="DM Sans"/>
              <a:sym typeface="DM Sans"/>
            </a:endParaRPr>
          </a:p>
        </p:txBody>
      </p:sp>
      <p:sp>
        <p:nvSpPr>
          <p:cNvPr id="60" name="Google Shape;60;p1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8</a:t>
            </a:r>
            <a:endParaRPr b="1" i="0" sz="1600" u="none" cap="none" strike="noStrike">
              <a:solidFill>
                <a:schemeClr val="lt1"/>
              </a:solidFill>
              <a:latin typeface="DM Sans"/>
              <a:ea typeface="DM Sans"/>
              <a:cs typeface="DM Sans"/>
              <a:sym typeface="DM Sans"/>
            </a:endParaRPr>
          </a:p>
        </p:txBody>
      </p:sp>
      <p:cxnSp>
        <p:nvCxnSpPr>
          <p:cNvPr id="61" name="Google Shape;61;p15"/>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2" name="Google Shape;62;p15"/>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Manejo de archivos y datos</a:t>
            </a:r>
            <a:endParaRPr b="1" i="0" sz="1500" u="none" cap="none" strike="noStrike">
              <a:solidFill>
                <a:srgbClr val="EAFF6A"/>
              </a:solidFill>
              <a:latin typeface="DM Sans"/>
              <a:ea typeface="DM Sans"/>
              <a:cs typeface="DM Sans"/>
              <a:sym typeface="DM Sans"/>
            </a:endParaRPr>
          </a:p>
        </p:txBody>
      </p:sp>
      <p:sp>
        <p:nvSpPr>
          <p:cNvPr id="63" name="Google Shape;63;p1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9</a:t>
            </a:r>
            <a:endParaRPr b="1" i="0" sz="1600" u="none" cap="none" strike="noStrike">
              <a:solidFill>
                <a:srgbClr val="999999"/>
              </a:solidFill>
              <a:latin typeface="DM Sans"/>
              <a:ea typeface="DM Sans"/>
              <a:cs typeface="DM Sans"/>
              <a:sym typeface="DM Sans"/>
            </a:endParaRPr>
          </a:p>
        </p:txBody>
      </p:sp>
      <p:cxnSp>
        <p:nvCxnSpPr>
          <p:cNvPr id="64" name="Google Shape;64;p15"/>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5" name="Google Shape;65;p15"/>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Funciones I</a:t>
            </a:r>
            <a:endParaRPr b="1" i="0" sz="1500" u="none" cap="none" strike="noStrike">
              <a:solidFill>
                <a:srgbClr val="999999"/>
              </a:solidFill>
              <a:latin typeface="DM Sans"/>
              <a:ea typeface="DM Sans"/>
              <a:cs typeface="DM Sans"/>
              <a:sym typeface="DM Sans"/>
            </a:endParaRPr>
          </a:p>
        </p:txBody>
      </p:sp>
      <p:cxnSp>
        <p:nvCxnSpPr>
          <p:cNvPr id="66" name="Google Shape;66;p15"/>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7" name="Google Shape;67;p15"/>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8" name="Google Shape;68;p15"/>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69" name="Google Shape;69;p15"/>
          <p:cNvSpPr txBox="1"/>
          <p:nvPr/>
        </p:nvSpPr>
        <p:spPr>
          <a:xfrm>
            <a:off x="1485875" y="2869313"/>
            <a:ext cx="1646100" cy="1308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Cadenas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Listas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Conjuntos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Diccionarios</a:t>
            </a:r>
            <a:endParaRPr b="0" i="0" sz="1200" u="none" cap="none" strike="noStrike">
              <a:solidFill>
                <a:schemeClr val="lt1"/>
              </a:solidFill>
              <a:latin typeface="DM Sans"/>
              <a:ea typeface="DM Sans"/>
              <a:cs typeface="DM Sans"/>
              <a:sym typeface="DM Sans"/>
            </a:endParaRPr>
          </a:p>
        </p:txBody>
      </p:sp>
      <p:sp>
        <p:nvSpPr>
          <p:cNvPr id="70" name="Google Shape;70;p15"/>
          <p:cNvSpPr txBox="1"/>
          <p:nvPr/>
        </p:nvSpPr>
        <p:spPr>
          <a:xfrm>
            <a:off x="6013275" y="2841113"/>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Funciones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Retornando valores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Enviando valores</a:t>
            </a:r>
            <a:endParaRPr b="0" i="0" sz="1200" u="none" cap="none" strike="noStrike">
              <a:solidFill>
                <a:schemeClr val="lt1"/>
              </a:solidFill>
              <a:latin typeface="DM Sans"/>
              <a:ea typeface="DM Sans"/>
              <a:cs typeface="DM Sans"/>
              <a:sym typeface="DM Sans"/>
            </a:endParaRPr>
          </a:p>
        </p:txBody>
      </p:sp>
      <p:sp>
        <p:nvSpPr>
          <p:cNvPr id="71" name="Google Shape;71;p15"/>
          <p:cNvSpPr txBox="1"/>
          <p:nvPr/>
        </p:nvSpPr>
        <p:spPr>
          <a:xfrm>
            <a:off x="3749363" y="2841113"/>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Persistencia</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Archivos JSON</a:t>
            </a:r>
            <a:endParaRPr sz="1200" u="non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Trabajo con datos reales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nvSpPr>
        <p:spPr>
          <a:xfrm>
            <a:off x="457725" y="1071050"/>
            <a:ext cx="632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de archivos</a:t>
            </a:r>
            <a:endParaRPr b="1" i="0" sz="4000" u="none" cap="none" strike="noStrike">
              <a:solidFill>
                <a:schemeClr val="dk1"/>
              </a:solidFill>
              <a:latin typeface="DM Sans"/>
              <a:ea typeface="DM Sans"/>
              <a:cs typeface="DM Sans"/>
              <a:sym typeface="DM Sans"/>
            </a:endParaRPr>
          </a:p>
        </p:txBody>
      </p:sp>
      <p:sp>
        <p:nvSpPr>
          <p:cNvPr id="315" name="Google Shape;315;p42"/>
          <p:cNvSpPr txBox="1"/>
          <p:nvPr/>
        </p:nvSpPr>
        <p:spPr>
          <a:xfrm>
            <a:off x="476250" y="2412825"/>
            <a:ext cx="4265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Entonces… ya sabemos inmortalizar nuestros datos en un archivo, pero... ¿Cómo haríamos para recuperar esos datos?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316" name="Google Shape;316;p42"/>
          <p:cNvPicPr preferRelativeResize="0"/>
          <p:nvPr/>
        </p:nvPicPr>
        <p:blipFill rotWithShape="1">
          <a:blip r:embed="rId3">
            <a:alphaModFix/>
          </a:blip>
          <a:srcRect b="0" l="0" r="0" t="0"/>
          <a:stretch/>
        </p:blipFill>
        <p:spPr>
          <a:xfrm>
            <a:off x="4983754" y="2007066"/>
            <a:ext cx="3762100" cy="2035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de archivos</a:t>
            </a:r>
            <a:endParaRPr b="1" i="0" sz="4000" u="none" cap="none" strike="noStrike">
              <a:solidFill>
                <a:schemeClr val="dk1"/>
              </a:solidFill>
              <a:latin typeface="DM Sans"/>
              <a:ea typeface="DM Sans"/>
              <a:cs typeface="DM Sans"/>
              <a:sym typeface="DM Sans"/>
            </a:endParaRPr>
          </a:p>
        </p:txBody>
      </p:sp>
      <p:sp>
        <p:nvSpPr>
          <p:cNvPr id="322" name="Google Shape;322;p43"/>
          <p:cNvSpPr txBox="1"/>
          <p:nvPr/>
        </p:nvSpPr>
        <p:spPr>
          <a:xfrm>
            <a:off x="473350" y="1506175"/>
            <a:ext cx="68223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Supongamos que queremos recuperar los datos de un archivo cualquiera, </a:t>
            </a:r>
            <a:r>
              <a:rPr lang="es" sz="1350" u="sng">
                <a:solidFill>
                  <a:srgbClr val="0563C1"/>
                </a:solidFill>
                <a:latin typeface="DM Sans"/>
                <a:ea typeface="DM Sans"/>
                <a:cs typeface="DM Sans"/>
                <a:sym typeface="DM Sans"/>
                <a:hlinkClick r:id="rId3">
                  <a:extLst>
                    <a:ext uri="{A12FA001-AC4F-418D-AE19-62706E023703}">
                      <ahyp:hlinkClr val="tx"/>
                    </a:ext>
                  </a:extLst>
                </a:hlinkClick>
              </a:rPr>
              <a:t>paraLeer.txt</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323" name="Google Shape;323;p43"/>
          <p:cNvPicPr preferRelativeResize="0"/>
          <p:nvPr/>
        </p:nvPicPr>
        <p:blipFill rotWithShape="1">
          <a:blip r:embed="rId4">
            <a:alphaModFix/>
          </a:blip>
          <a:srcRect b="0" l="0" r="0" t="0"/>
          <a:stretch/>
        </p:blipFill>
        <p:spPr>
          <a:xfrm>
            <a:off x="4590425" y="2281425"/>
            <a:ext cx="2825825" cy="1985875"/>
          </a:xfrm>
          <a:prstGeom prst="rect">
            <a:avLst/>
          </a:prstGeom>
          <a:noFill/>
          <a:ln>
            <a:noFill/>
          </a:ln>
        </p:spPr>
      </p:pic>
      <p:pic>
        <p:nvPicPr>
          <p:cNvPr id="324" name="Google Shape;324;p43"/>
          <p:cNvPicPr preferRelativeResize="0"/>
          <p:nvPr/>
        </p:nvPicPr>
        <p:blipFill rotWithShape="1">
          <a:blip r:embed="rId5">
            <a:alphaModFix/>
          </a:blip>
          <a:srcRect b="0" l="0" r="0" t="0"/>
          <a:stretch/>
        </p:blipFill>
        <p:spPr>
          <a:xfrm>
            <a:off x="578400" y="2341513"/>
            <a:ext cx="3534318" cy="186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de archivos</a:t>
            </a:r>
            <a:endParaRPr b="1" i="0" sz="4000" u="none" cap="none" strike="noStrike">
              <a:solidFill>
                <a:schemeClr val="dk1"/>
              </a:solidFill>
              <a:latin typeface="DM Sans"/>
              <a:ea typeface="DM Sans"/>
              <a:cs typeface="DM Sans"/>
              <a:sym typeface="DM Sans"/>
            </a:endParaRPr>
          </a:p>
        </p:txBody>
      </p:sp>
      <p:sp>
        <p:nvSpPr>
          <p:cNvPr id="330" name="Google Shape;330;p44"/>
          <p:cNvSpPr txBox="1"/>
          <p:nvPr/>
        </p:nvSpPr>
        <p:spPr>
          <a:xfrm>
            <a:off x="473350" y="1506175"/>
            <a:ext cx="68223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muy sencillo y similar a lo que hicimos con la escritura;  solo debemos dar permisos de lectura (read - 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Además python nos da tres formas de realizarlo: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Readline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Readlines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de archivos- Read</a:t>
            </a:r>
            <a:endParaRPr b="1" i="0" sz="4000" u="none" cap="none" strike="noStrike">
              <a:solidFill>
                <a:schemeClr val="dk1"/>
              </a:solidFill>
              <a:latin typeface="DM Sans"/>
              <a:ea typeface="DM Sans"/>
              <a:cs typeface="DM Sans"/>
              <a:sym typeface="DM Sans"/>
            </a:endParaRPr>
          </a:p>
        </p:txBody>
      </p:sp>
      <p:grpSp>
        <p:nvGrpSpPr>
          <p:cNvPr id="336" name="Google Shape;336;p45"/>
          <p:cNvGrpSpPr/>
          <p:nvPr/>
        </p:nvGrpSpPr>
        <p:grpSpPr>
          <a:xfrm>
            <a:off x="8213151" y="98873"/>
            <a:ext cx="738900" cy="738900"/>
            <a:chOff x="473351" y="619523"/>
            <a:chExt cx="738900" cy="738900"/>
          </a:xfrm>
        </p:grpSpPr>
        <p:sp>
          <p:nvSpPr>
            <p:cNvPr id="337" name="Google Shape;337;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39" name="Google Shape;339;p45"/>
          <p:cNvPicPr preferRelativeResize="0"/>
          <p:nvPr/>
        </p:nvPicPr>
        <p:blipFill rotWithShape="1">
          <a:blip r:embed="rId4">
            <a:alphaModFix/>
          </a:blip>
          <a:srcRect b="0" l="0" r="0" t="0"/>
          <a:stretch/>
        </p:blipFill>
        <p:spPr>
          <a:xfrm>
            <a:off x="671475" y="1583963"/>
            <a:ext cx="5476875" cy="2695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de archivos- Readline</a:t>
            </a:r>
            <a:endParaRPr b="1" i="0" sz="4000" u="none" cap="none" strike="noStrike">
              <a:solidFill>
                <a:schemeClr val="dk1"/>
              </a:solidFill>
              <a:latin typeface="DM Sans"/>
              <a:ea typeface="DM Sans"/>
              <a:cs typeface="DM Sans"/>
              <a:sym typeface="DM Sans"/>
            </a:endParaRPr>
          </a:p>
        </p:txBody>
      </p:sp>
      <p:grpSp>
        <p:nvGrpSpPr>
          <p:cNvPr id="345" name="Google Shape;345;p46"/>
          <p:cNvGrpSpPr/>
          <p:nvPr/>
        </p:nvGrpSpPr>
        <p:grpSpPr>
          <a:xfrm>
            <a:off x="8213151" y="98873"/>
            <a:ext cx="738900" cy="738900"/>
            <a:chOff x="473351" y="619523"/>
            <a:chExt cx="738900" cy="738900"/>
          </a:xfrm>
        </p:grpSpPr>
        <p:sp>
          <p:nvSpPr>
            <p:cNvPr id="346" name="Google Shape;346;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7" name="Google Shape;347;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48" name="Google Shape;348;p46"/>
          <p:cNvPicPr preferRelativeResize="0"/>
          <p:nvPr/>
        </p:nvPicPr>
        <p:blipFill rotWithShape="1">
          <a:blip r:embed="rId4">
            <a:alphaModFix/>
          </a:blip>
          <a:srcRect b="0" l="0" r="0" t="0"/>
          <a:stretch/>
        </p:blipFill>
        <p:spPr>
          <a:xfrm>
            <a:off x="673150" y="1688883"/>
            <a:ext cx="4495100" cy="1978538"/>
          </a:xfrm>
          <a:prstGeom prst="rect">
            <a:avLst/>
          </a:prstGeom>
          <a:noFill/>
          <a:ln>
            <a:noFill/>
          </a:ln>
        </p:spPr>
      </p:pic>
      <p:sp>
        <p:nvSpPr>
          <p:cNvPr id="349" name="Google Shape;349;p46"/>
          <p:cNvSpPr txBox="1"/>
          <p:nvPr/>
        </p:nvSpPr>
        <p:spPr>
          <a:xfrm>
            <a:off x="5168250" y="2021000"/>
            <a:ext cx="3406500" cy="119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350" u="none" cap="none" strike="noStrike">
                <a:solidFill>
                  <a:srgbClr val="000000"/>
                </a:solidFill>
                <a:highlight>
                  <a:schemeClr val="accent4"/>
                </a:highlight>
                <a:latin typeface="DM Sans"/>
                <a:ea typeface="DM Sans"/>
                <a:cs typeface="DM Sans"/>
                <a:sym typeface="DM Sans"/>
              </a:rPr>
              <a:t>Es lo mismo… </a:t>
            </a:r>
            <a:endParaRPr b="1" i="0" sz="1350" u="none" cap="none" strike="noStrike">
              <a:solidFill>
                <a:srgbClr val="000000"/>
              </a:solidFill>
              <a:highlight>
                <a:schemeClr val="accent4"/>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1" i="0" sz="1350" u="none" cap="none" strike="noStrike">
              <a:solidFill>
                <a:srgbClr val="000000"/>
              </a:solidFill>
              <a:highlight>
                <a:srgbClr val="3CEFAB"/>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Solo nos deja ver el primer renglón.</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de archivos- Readlines</a:t>
            </a:r>
            <a:endParaRPr b="1" i="0" sz="4000" u="none" cap="none" strike="noStrike">
              <a:solidFill>
                <a:schemeClr val="dk1"/>
              </a:solidFill>
              <a:latin typeface="DM Sans"/>
              <a:ea typeface="DM Sans"/>
              <a:cs typeface="DM Sans"/>
              <a:sym typeface="DM Sans"/>
            </a:endParaRPr>
          </a:p>
        </p:txBody>
      </p:sp>
      <p:grpSp>
        <p:nvGrpSpPr>
          <p:cNvPr id="355" name="Google Shape;355;p47"/>
          <p:cNvGrpSpPr/>
          <p:nvPr/>
        </p:nvGrpSpPr>
        <p:grpSpPr>
          <a:xfrm>
            <a:off x="8213151" y="98873"/>
            <a:ext cx="738900" cy="738900"/>
            <a:chOff x="473351" y="619523"/>
            <a:chExt cx="738900" cy="738900"/>
          </a:xfrm>
        </p:grpSpPr>
        <p:sp>
          <p:nvSpPr>
            <p:cNvPr id="356" name="Google Shape;356;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58" name="Google Shape;358;p47"/>
          <p:cNvSpPr txBox="1"/>
          <p:nvPr/>
        </p:nvSpPr>
        <p:spPr>
          <a:xfrm>
            <a:off x="5168250" y="2021000"/>
            <a:ext cx="3406500" cy="119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350" u="none" cap="none" strike="noStrike">
                <a:solidFill>
                  <a:srgbClr val="000000"/>
                </a:solidFill>
                <a:highlight>
                  <a:schemeClr val="accent4"/>
                </a:highlight>
                <a:latin typeface="DM Sans"/>
                <a:ea typeface="DM Sans"/>
                <a:cs typeface="DM Sans"/>
                <a:sym typeface="DM Sans"/>
              </a:rPr>
              <a:t>Es lo mismo… </a:t>
            </a:r>
            <a:endParaRPr b="1" i="0" sz="1350" u="none" cap="none" strike="noStrike">
              <a:solidFill>
                <a:srgbClr val="000000"/>
              </a:solidFill>
              <a:highlight>
                <a:schemeClr val="accent4"/>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1" sz="1350">
              <a:highlight>
                <a:schemeClr val="accent4"/>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rPr lang="es" sz="1350">
                <a:latin typeface="DM Sans"/>
                <a:ea typeface="DM Sans"/>
                <a:cs typeface="DM Sans"/>
                <a:sym typeface="DM Sans"/>
              </a:rPr>
              <a:t>Parece idéntico, pero esto nos permite acceder renglón por renglón al txt.</a:t>
            </a:r>
            <a:endParaRPr i="0" sz="1350" u="none" cap="none" strike="noStrike">
              <a:solidFill>
                <a:srgbClr val="000000"/>
              </a:solidFill>
              <a:latin typeface="DM Sans"/>
              <a:ea typeface="DM Sans"/>
              <a:cs typeface="DM Sans"/>
              <a:sym typeface="DM Sans"/>
            </a:endParaRPr>
          </a:p>
        </p:txBody>
      </p:sp>
      <p:pic>
        <p:nvPicPr>
          <p:cNvPr id="359" name="Google Shape;359;p47"/>
          <p:cNvPicPr preferRelativeResize="0"/>
          <p:nvPr/>
        </p:nvPicPr>
        <p:blipFill rotWithShape="1">
          <a:blip r:embed="rId4">
            <a:alphaModFix/>
          </a:blip>
          <a:srcRect b="0" l="0" r="0" t="0"/>
          <a:stretch/>
        </p:blipFill>
        <p:spPr>
          <a:xfrm>
            <a:off x="745550" y="1437500"/>
            <a:ext cx="4117000" cy="32432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nvSpPr>
        <p:spPr>
          <a:xfrm>
            <a:off x="501450" y="335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Funcionalidad útil - SEEK</a:t>
            </a:r>
            <a:endParaRPr b="1" i="0" sz="4000" u="none" cap="none" strike="noStrike">
              <a:solidFill>
                <a:schemeClr val="dk1"/>
              </a:solidFill>
              <a:latin typeface="DM Sans"/>
              <a:ea typeface="DM Sans"/>
              <a:cs typeface="DM Sans"/>
              <a:sym typeface="DM Sans"/>
            </a:endParaRPr>
          </a:p>
        </p:txBody>
      </p:sp>
      <p:grpSp>
        <p:nvGrpSpPr>
          <p:cNvPr id="365" name="Google Shape;365;p48"/>
          <p:cNvGrpSpPr/>
          <p:nvPr/>
        </p:nvGrpSpPr>
        <p:grpSpPr>
          <a:xfrm>
            <a:off x="8213151" y="98873"/>
            <a:ext cx="738900" cy="738900"/>
            <a:chOff x="473351" y="619523"/>
            <a:chExt cx="738900" cy="738900"/>
          </a:xfrm>
        </p:grpSpPr>
        <p:sp>
          <p:nvSpPr>
            <p:cNvPr id="366" name="Google Shape;366;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68" name="Google Shape;368;p48"/>
          <p:cNvSpPr txBox="1"/>
          <p:nvPr/>
        </p:nvSpPr>
        <p:spPr>
          <a:xfrm>
            <a:off x="5168250" y="2021000"/>
            <a:ext cx="3628800" cy="158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s" sz="1350">
                <a:highlight>
                  <a:schemeClr val="lt1"/>
                </a:highlight>
                <a:latin typeface="DM Sans"/>
                <a:ea typeface="DM Sans"/>
                <a:cs typeface="DM Sans"/>
                <a:sym typeface="DM Sans"/>
              </a:rPr>
              <a:t>Acceder a una ubicación en particular, es decir, empezar la lectura desde la posición indicada.</a:t>
            </a:r>
            <a:endParaRPr b="1" sz="1350">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1" sz="1350">
              <a:highlight>
                <a:schemeClr val="accent4"/>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rPr b="1" lang="es" sz="1350">
                <a:highlight>
                  <a:schemeClr val="accent4"/>
                </a:highlight>
                <a:latin typeface="DM Sans"/>
                <a:ea typeface="DM Sans"/>
                <a:cs typeface="DM Sans"/>
                <a:sym typeface="DM Sans"/>
              </a:rPr>
              <a:t>¿Qué ha pasado?, ¿Por qué la n?</a:t>
            </a:r>
            <a:endParaRPr b="1" sz="1350">
              <a:highlight>
                <a:schemeClr val="accent4"/>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1" sz="1350">
              <a:highlight>
                <a:schemeClr val="accent4"/>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1" sz="1350">
              <a:highlight>
                <a:schemeClr val="accent4"/>
              </a:highlight>
              <a:latin typeface="DM Sans"/>
              <a:ea typeface="DM Sans"/>
              <a:cs typeface="DM Sans"/>
              <a:sym typeface="DM Sans"/>
            </a:endParaRPr>
          </a:p>
        </p:txBody>
      </p:sp>
      <p:pic>
        <p:nvPicPr>
          <p:cNvPr id="369" name="Google Shape;369;p48"/>
          <p:cNvPicPr preferRelativeResize="0"/>
          <p:nvPr/>
        </p:nvPicPr>
        <p:blipFill rotWithShape="1">
          <a:blip r:embed="rId4">
            <a:alphaModFix/>
          </a:blip>
          <a:srcRect b="0" l="0" r="0" t="0"/>
          <a:stretch/>
        </p:blipFill>
        <p:spPr>
          <a:xfrm>
            <a:off x="391875" y="1648183"/>
            <a:ext cx="4495100" cy="29110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75" name="Google Shape;375;p4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Archivo JSON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Archivo JSON</a:t>
            </a:r>
            <a:endParaRPr b="1" i="0" sz="4000" u="none" cap="none" strike="noStrike">
              <a:solidFill>
                <a:schemeClr val="dk1"/>
              </a:solidFill>
              <a:latin typeface="DM Sans"/>
              <a:ea typeface="DM Sans"/>
              <a:cs typeface="DM Sans"/>
              <a:sym typeface="DM Sans"/>
            </a:endParaRPr>
          </a:p>
        </p:txBody>
      </p:sp>
      <p:sp>
        <p:nvSpPr>
          <p:cNvPr id="386" name="Google Shape;386;p51"/>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ahora solo trabajamos con extensiones .txt, pero para el guardado de datos suele ser más útil otro tipo de formato, como el </a:t>
            </a:r>
            <a:r>
              <a:rPr lang="es" sz="1350">
                <a:highlight>
                  <a:srgbClr val="EA90FF"/>
                </a:highlight>
                <a:latin typeface="DM Sans"/>
                <a:ea typeface="DM Sans"/>
                <a:cs typeface="DM Sans"/>
                <a:sym typeface="DM Sans"/>
              </a:rPr>
              <a:t>csv, xml o el json</a:t>
            </a:r>
            <a:r>
              <a:rPr lang="es" sz="1350">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7" name="Google Shape;77;p1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78" name="Google Shape;78;p1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el concepto de la persistencia</a:t>
            </a:r>
            <a:endParaRPr b="0" i="0" sz="1350" u="none" cap="none" strike="noStrike">
              <a:solidFill>
                <a:schemeClr val="lt1"/>
              </a:solidFill>
              <a:latin typeface="DM Sans"/>
              <a:ea typeface="DM Sans"/>
              <a:cs typeface="DM Sans"/>
              <a:sym typeface="DM Sans"/>
            </a:endParaRPr>
          </a:p>
        </p:txBody>
      </p:sp>
      <p:pic>
        <p:nvPicPr>
          <p:cNvPr id="79" name="Google Shape;79;p16"/>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80" name="Google Shape;80;p16"/>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Procesar </a:t>
            </a:r>
            <a:r>
              <a:rPr lang="es" sz="1350">
                <a:solidFill>
                  <a:schemeClr val="lt1"/>
                </a:solidFill>
                <a:latin typeface="DM Sans"/>
                <a:ea typeface="DM Sans"/>
                <a:cs typeface="DM Sans"/>
                <a:sym typeface="DM Sans"/>
              </a:rPr>
              <a:t>datos en .txt</a:t>
            </a:r>
            <a:endParaRPr b="0" i="0" sz="1350" u="none" cap="none" strike="noStrike">
              <a:solidFill>
                <a:schemeClr val="lt1"/>
              </a:solidFill>
              <a:latin typeface="DM Sans"/>
              <a:ea typeface="DM Sans"/>
              <a:cs typeface="DM Sans"/>
              <a:sym typeface="DM Sans"/>
            </a:endParaRPr>
          </a:p>
        </p:txBody>
      </p:sp>
      <p:pic>
        <p:nvPicPr>
          <p:cNvPr id="81" name="Google Shape;81;p16"/>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82" name="Google Shape;82;p16"/>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Elaborar </a:t>
            </a:r>
            <a:r>
              <a:rPr lang="es" sz="1350">
                <a:solidFill>
                  <a:schemeClr val="lt1"/>
                </a:solidFill>
                <a:latin typeface="DM Sans"/>
                <a:ea typeface="DM Sans"/>
                <a:cs typeface="DM Sans"/>
                <a:sym typeface="DM Sans"/>
              </a:rPr>
              <a:t>archivos JSON</a:t>
            </a:r>
            <a:endParaRPr b="0" i="0" sz="1350" u="none" cap="none" strike="noStrike">
              <a:solidFill>
                <a:schemeClr val="lt1"/>
              </a:solidFill>
              <a:latin typeface="DM Sans"/>
              <a:ea typeface="DM Sans"/>
              <a:cs typeface="DM Sans"/>
              <a:sym typeface="DM Sans"/>
            </a:endParaRPr>
          </a:p>
        </p:txBody>
      </p:sp>
      <p:pic>
        <p:nvPicPr>
          <p:cNvPr id="83" name="Google Shape;83;p16"/>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sp>
        <p:nvSpPr>
          <p:cNvPr id="84" name="Google Shape;84;p16"/>
          <p:cNvSpPr txBox="1"/>
          <p:nvPr/>
        </p:nvSpPr>
        <p:spPr>
          <a:xfrm>
            <a:off x="2690550" y="3575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a recuperar datos de fuentes reales (.csv)</a:t>
            </a:r>
            <a:endParaRPr b="0" i="0" sz="1350" u="none" cap="none" strike="noStrike">
              <a:solidFill>
                <a:schemeClr val="lt1"/>
              </a:solidFill>
              <a:latin typeface="DM Sans"/>
              <a:ea typeface="DM Sans"/>
              <a:cs typeface="DM Sans"/>
              <a:sym typeface="DM Sans"/>
            </a:endParaRPr>
          </a:p>
        </p:txBody>
      </p:sp>
      <p:cxnSp>
        <p:nvCxnSpPr>
          <p:cNvPr id="85" name="Google Shape;85;p16"/>
          <p:cNvCxnSpPr>
            <a:stCxn id="77" idx="2"/>
            <a:endCxn id="79"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86" name="Google Shape;86;p16"/>
          <p:cNvCxnSpPr>
            <a:stCxn id="79" idx="2"/>
            <a:endCxn id="81"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cxnSp>
        <p:nvCxnSpPr>
          <p:cNvPr id="87" name="Google Shape;87;p16"/>
          <p:cNvCxnSpPr>
            <a:stCxn id="81" idx="2"/>
            <a:endCxn id="83"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92" name="Google Shape;392;p52"/>
          <p:cNvSpPr txBox="1"/>
          <p:nvPr/>
        </p:nvSpPr>
        <p:spPr>
          <a:xfrm>
            <a:off x="399175" y="348825"/>
            <a:ext cx="6452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Archivo JSON - Escritura</a:t>
            </a:r>
            <a:endParaRPr b="1" i="0" sz="4000" u="none" cap="none" strike="noStrike">
              <a:solidFill>
                <a:schemeClr val="dk1"/>
              </a:solidFill>
              <a:latin typeface="DM Sans"/>
              <a:ea typeface="DM Sans"/>
              <a:cs typeface="DM Sans"/>
              <a:sym typeface="DM Sans"/>
            </a:endParaRPr>
          </a:p>
        </p:txBody>
      </p:sp>
      <p:pic>
        <p:nvPicPr>
          <p:cNvPr id="393" name="Google Shape;393;p52"/>
          <p:cNvPicPr preferRelativeResize="0"/>
          <p:nvPr/>
        </p:nvPicPr>
        <p:blipFill rotWithShape="1">
          <a:blip r:embed="rId4">
            <a:alphaModFix/>
          </a:blip>
          <a:srcRect b="0" l="0" r="0" t="0"/>
          <a:stretch/>
        </p:blipFill>
        <p:spPr>
          <a:xfrm>
            <a:off x="532725" y="1000700"/>
            <a:ext cx="3492225" cy="3774675"/>
          </a:xfrm>
          <a:prstGeom prst="rect">
            <a:avLst/>
          </a:prstGeom>
          <a:noFill/>
          <a:ln>
            <a:noFill/>
          </a:ln>
        </p:spPr>
      </p:pic>
      <p:pic>
        <p:nvPicPr>
          <p:cNvPr id="394" name="Google Shape;394;p52"/>
          <p:cNvPicPr preferRelativeResize="0"/>
          <p:nvPr/>
        </p:nvPicPr>
        <p:blipFill rotWithShape="1">
          <a:blip r:embed="rId5">
            <a:alphaModFix/>
          </a:blip>
          <a:srcRect b="0" l="0" r="0" t="0"/>
          <a:stretch/>
        </p:blipFill>
        <p:spPr>
          <a:xfrm>
            <a:off x="4123186" y="1000700"/>
            <a:ext cx="3224750" cy="3606300"/>
          </a:xfrm>
          <a:prstGeom prst="rect">
            <a:avLst/>
          </a:prstGeom>
          <a:noFill/>
          <a:ln>
            <a:noFill/>
          </a:ln>
        </p:spPr>
      </p:pic>
      <p:sp>
        <p:nvSpPr>
          <p:cNvPr id="395" name="Google Shape;395;p52"/>
          <p:cNvSpPr/>
          <p:nvPr/>
        </p:nvSpPr>
        <p:spPr>
          <a:xfrm>
            <a:off x="3769800" y="2157875"/>
            <a:ext cx="536100" cy="522300"/>
          </a:xfrm>
          <a:prstGeom prst="rightArrow">
            <a:avLst>
              <a:gd fmla="val 50000" name="adj1"/>
              <a:gd fmla="val 50000" name="adj2"/>
            </a:avLst>
          </a:prstGeom>
          <a:solidFill>
            <a:schemeClr val="accent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2"/>
          <p:cNvSpPr txBox="1"/>
          <p:nvPr/>
        </p:nvSpPr>
        <p:spPr>
          <a:xfrm>
            <a:off x="0" y="4775375"/>
            <a:ext cx="43059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350" u="sng" cap="none" strike="noStrike">
                <a:solidFill>
                  <a:srgbClr val="0563C1"/>
                </a:solidFill>
                <a:latin typeface="DM Sans"/>
                <a:ea typeface="DM Sans"/>
                <a:cs typeface="DM Sans"/>
                <a:sym typeface="DM Sans"/>
                <a:hlinkClick r:id="rId6">
                  <a:extLst>
                    <a:ext uri="{A12FA001-AC4F-418D-AE19-62706E023703}">
                      <ahyp:hlinkClr val="tx"/>
                    </a:ext>
                  </a:extLst>
                </a:hlinkClick>
              </a:rPr>
              <a:t>primerJson.json</a:t>
            </a:r>
            <a:endParaRPr i="0" sz="1350" u="none" cap="none" strike="noStrike">
              <a:solidFill>
                <a:srgbClr val="000000"/>
              </a:solidFill>
              <a:latin typeface="DM Sans"/>
              <a:ea typeface="DM Sans"/>
              <a:cs typeface="DM Sans"/>
              <a:sym typeface="DM Sans"/>
            </a:endParaRPr>
          </a:p>
        </p:txBody>
      </p:sp>
      <p:grpSp>
        <p:nvGrpSpPr>
          <p:cNvPr id="397" name="Google Shape;397;p52"/>
          <p:cNvGrpSpPr/>
          <p:nvPr/>
        </p:nvGrpSpPr>
        <p:grpSpPr>
          <a:xfrm>
            <a:off x="8298301" y="98873"/>
            <a:ext cx="738900" cy="738900"/>
            <a:chOff x="473351" y="619523"/>
            <a:chExt cx="738900" cy="738900"/>
          </a:xfrm>
        </p:grpSpPr>
        <p:sp>
          <p:nvSpPr>
            <p:cNvPr id="398" name="Google Shape;398;p5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52" title="ícono de ejemplo en vivo"/>
            <p:cNvPicPr preferRelativeResize="0"/>
            <p:nvPr/>
          </p:nvPicPr>
          <p:blipFill>
            <a:blip r:embed="rId7">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05" name="Google Shape;405;p53"/>
          <p:cNvSpPr txBox="1"/>
          <p:nvPr/>
        </p:nvSpPr>
        <p:spPr>
          <a:xfrm>
            <a:off x="399175" y="348825"/>
            <a:ext cx="6452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Archivo JSON - Lectura</a:t>
            </a:r>
            <a:endParaRPr b="1" i="0" sz="4000" u="none" cap="none" strike="noStrike">
              <a:solidFill>
                <a:schemeClr val="dk1"/>
              </a:solidFill>
              <a:latin typeface="DM Sans"/>
              <a:ea typeface="DM Sans"/>
              <a:cs typeface="DM Sans"/>
              <a:sym typeface="DM Sans"/>
            </a:endParaRPr>
          </a:p>
        </p:txBody>
      </p:sp>
      <p:pic>
        <p:nvPicPr>
          <p:cNvPr id="406" name="Google Shape;406;p53"/>
          <p:cNvPicPr preferRelativeResize="0"/>
          <p:nvPr/>
        </p:nvPicPr>
        <p:blipFill rotWithShape="1">
          <a:blip r:embed="rId4">
            <a:alphaModFix/>
          </a:blip>
          <a:srcRect b="0" l="0" r="0" t="0"/>
          <a:stretch/>
        </p:blipFill>
        <p:spPr>
          <a:xfrm>
            <a:off x="430153" y="1019750"/>
            <a:ext cx="4141841" cy="3627125"/>
          </a:xfrm>
          <a:prstGeom prst="rect">
            <a:avLst/>
          </a:prstGeom>
          <a:noFill/>
          <a:ln>
            <a:noFill/>
          </a:ln>
        </p:spPr>
      </p:pic>
      <p:pic>
        <p:nvPicPr>
          <p:cNvPr id="407" name="Google Shape;407;p53"/>
          <p:cNvPicPr preferRelativeResize="0"/>
          <p:nvPr/>
        </p:nvPicPr>
        <p:blipFill rotWithShape="1">
          <a:blip r:embed="rId5">
            <a:alphaModFix/>
          </a:blip>
          <a:srcRect b="0" l="0" r="0" t="0"/>
          <a:stretch/>
        </p:blipFill>
        <p:spPr>
          <a:xfrm>
            <a:off x="5014624" y="1019750"/>
            <a:ext cx="3267025" cy="2718175"/>
          </a:xfrm>
          <a:prstGeom prst="rect">
            <a:avLst/>
          </a:prstGeom>
          <a:noFill/>
          <a:ln>
            <a:noFill/>
          </a:ln>
        </p:spPr>
      </p:pic>
      <p:sp>
        <p:nvSpPr>
          <p:cNvPr id="408" name="Google Shape;408;p53">
            <a:hlinkClick r:id="rId6"/>
          </p:cNvPr>
          <p:cNvSpPr txBox="1"/>
          <p:nvPr/>
        </p:nvSpPr>
        <p:spPr>
          <a:xfrm>
            <a:off x="0" y="4692275"/>
            <a:ext cx="2234700" cy="392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350" u="sng" cap="none" strike="noStrike">
                <a:solidFill>
                  <a:srgbClr val="0563C1"/>
                </a:solidFill>
                <a:latin typeface="DM Sans"/>
                <a:ea typeface="DM Sans"/>
                <a:cs typeface="DM Sans"/>
                <a:sym typeface="DM Sans"/>
                <a:hlinkClick r:id="rId7">
                  <a:extLst>
                    <a:ext uri="{A12FA001-AC4F-418D-AE19-62706E023703}">
                      <ahyp:hlinkClr val="tx"/>
                    </a:ext>
                  </a:extLst>
                </a:hlinkClick>
              </a:rPr>
              <a:t>Más de JSON</a:t>
            </a:r>
            <a:endParaRPr i="0" sz="1350" u="none" cap="none" strike="noStrike">
              <a:solidFill>
                <a:srgbClr val="000000"/>
              </a:solidFill>
              <a:latin typeface="DM Sans"/>
              <a:ea typeface="DM Sans"/>
              <a:cs typeface="DM Sans"/>
              <a:sym typeface="DM Sans"/>
            </a:endParaRPr>
          </a:p>
        </p:txBody>
      </p:sp>
      <p:grpSp>
        <p:nvGrpSpPr>
          <p:cNvPr id="409" name="Google Shape;409;p53"/>
          <p:cNvGrpSpPr/>
          <p:nvPr/>
        </p:nvGrpSpPr>
        <p:grpSpPr>
          <a:xfrm>
            <a:off x="8298301" y="98873"/>
            <a:ext cx="738900" cy="738900"/>
            <a:chOff x="473351" y="619523"/>
            <a:chExt cx="738900" cy="738900"/>
          </a:xfrm>
        </p:grpSpPr>
        <p:sp>
          <p:nvSpPr>
            <p:cNvPr id="410" name="Google Shape;410;p5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3" title="ícono de ejemplo en vivo"/>
            <p:cNvPicPr preferRelativeResize="0"/>
            <p:nvPr/>
          </p:nvPicPr>
          <p:blipFill>
            <a:blip r:embed="rId8">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5"/>
                </a:solidFill>
                <a:latin typeface="DM Sans"/>
                <a:ea typeface="DM Sans"/>
                <a:cs typeface="DM Sans"/>
                <a:sym typeface="DM Sans"/>
              </a:rPr>
              <a:t>Trabajo con datos reales</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-CSV</a:t>
            </a:r>
            <a:endParaRPr b="1" i="0" sz="4000" u="none" cap="none" strike="noStrike">
              <a:solidFill>
                <a:schemeClr val="dk1"/>
              </a:solidFill>
              <a:latin typeface="DM Sans"/>
              <a:ea typeface="DM Sans"/>
              <a:cs typeface="DM Sans"/>
              <a:sym typeface="DM Sans"/>
            </a:endParaRPr>
          </a:p>
        </p:txBody>
      </p:sp>
      <p:sp>
        <p:nvSpPr>
          <p:cNvPr id="422" name="Google Shape;422;p55"/>
          <p:cNvSpPr txBox="1"/>
          <p:nvPr/>
        </p:nvSpPr>
        <p:spPr>
          <a:xfrm>
            <a:off x="457725" y="2412125"/>
            <a:ext cx="473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trabajar con datos reales, los mismos pueden estar en </a:t>
            </a:r>
            <a:r>
              <a:rPr b="1" lang="es" sz="1350">
                <a:latin typeface="DM Sans"/>
                <a:ea typeface="DM Sans"/>
                <a:cs typeface="DM Sans"/>
                <a:sym typeface="DM Sans"/>
              </a:rPr>
              <a:t>cualquier formato, ya sea txt, json o cualquier otro</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Por completitud del curso nosotros supondremos que vienen en csv, así tenemos otro formato más analizado. </a:t>
            </a:r>
            <a:endParaRPr sz="1350">
              <a:latin typeface="DM Sans"/>
              <a:ea typeface="DM Sans"/>
              <a:cs typeface="DM Sans"/>
              <a:sym typeface="DM Sans"/>
            </a:endParaRPr>
          </a:p>
        </p:txBody>
      </p:sp>
      <p:pic>
        <p:nvPicPr>
          <p:cNvPr id="423" name="Google Shape;423;p55"/>
          <p:cNvPicPr preferRelativeResize="0"/>
          <p:nvPr/>
        </p:nvPicPr>
        <p:blipFill rotWithShape="1">
          <a:blip r:embed="rId3">
            <a:alphaModFix/>
          </a:blip>
          <a:srcRect b="0" l="0" r="0" t="0"/>
          <a:stretch/>
        </p:blipFill>
        <p:spPr>
          <a:xfrm>
            <a:off x="5316463" y="2253275"/>
            <a:ext cx="3419475" cy="133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sp>
        <p:nvSpPr>
          <p:cNvPr id="429" name="Google Shape;429;p56"/>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este apartado vamos a leer datos de alguna fuente oficial para poderlos trabajar desde Python.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esta clase descargamos datos oficiales de la Nación y de CABA (Argentina)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30" name="Google Shape;430;p56"/>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800"/>
              <a:buFont typeface="Arial"/>
              <a:buNone/>
            </a:pPr>
            <a:r>
              <a:rPr b="1" lang="es" sz="1350">
                <a:solidFill>
                  <a:schemeClr val="dk1"/>
                </a:solidFill>
                <a:highlight>
                  <a:schemeClr val="accent4"/>
                </a:highlight>
                <a:latin typeface="DM Sans"/>
                <a:ea typeface="DM Sans"/>
                <a:cs typeface="DM Sans"/>
                <a:sym typeface="DM Sans"/>
              </a:rPr>
              <a:t>Datos ciudad de Buenos Aires:</a:t>
            </a:r>
            <a:r>
              <a:rPr lang="es" sz="1350">
                <a:solidFill>
                  <a:schemeClr val="dk1"/>
                </a:solidFill>
                <a:highlight>
                  <a:schemeClr val="accent4"/>
                </a:highlight>
                <a:latin typeface="DM Sans"/>
                <a:ea typeface="DM Sans"/>
                <a:cs typeface="DM Sans"/>
                <a:sym typeface="DM Sans"/>
              </a:rPr>
              <a:t> </a:t>
            </a:r>
            <a:r>
              <a:rPr lang="es" sz="1350" u="sng">
                <a:solidFill>
                  <a:srgbClr val="0563C1"/>
                </a:solidFill>
                <a:latin typeface="DM Sans"/>
                <a:ea typeface="DM Sans"/>
                <a:cs typeface="DM Sans"/>
                <a:sym typeface="DM Sans"/>
                <a:hlinkClick r:id="rId3">
                  <a:extLst>
                    <a:ext uri="{A12FA001-AC4F-418D-AE19-62706E023703}">
                      <ahyp:hlinkClr val="tx"/>
                    </a:ext>
                  </a:extLst>
                </a:hlinkClick>
              </a:rPr>
              <a:t>https://data.buenosaires.gob.ar/dataset/</a:t>
            </a:r>
            <a:endParaRPr sz="1350" u="sng">
              <a:solidFill>
                <a:srgbClr val="0000FF"/>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800"/>
              <a:buFont typeface="Arial"/>
              <a:buNone/>
            </a:pPr>
            <a:r>
              <a:rPr b="1" lang="es" sz="1350">
                <a:solidFill>
                  <a:schemeClr val="dk1"/>
                </a:solidFill>
                <a:highlight>
                  <a:schemeClr val="accent4"/>
                </a:highlight>
                <a:latin typeface="DM Sans"/>
                <a:ea typeface="DM Sans"/>
                <a:cs typeface="DM Sans"/>
                <a:sym typeface="DM Sans"/>
              </a:rPr>
              <a:t>Datos Nación:</a:t>
            </a:r>
            <a:r>
              <a:rPr lang="es" sz="1350">
                <a:solidFill>
                  <a:schemeClr val="dk1"/>
                </a:solidFill>
                <a:highlight>
                  <a:schemeClr val="accent4"/>
                </a:highlight>
                <a:latin typeface="DM Sans"/>
                <a:ea typeface="DM Sans"/>
                <a:cs typeface="DM Sans"/>
                <a:sym typeface="DM Sans"/>
              </a:rPr>
              <a:t> </a:t>
            </a:r>
            <a:r>
              <a:rPr lang="es" sz="1350" u="sng">
                <a:solidFill>
                  <a:srgbClr val="0563C1"/>
                </a:solidFill>
                <a:latin typeface="DM Sans"/>
                <a:ea typeface="DM Sans"/>
                <a:cs typeface="DM Sans"/>
                <a:sym typeface="DM Sans"/>
                <a:hlinkClick r:id="rId4">
                  <a:extLst>
                    <a:ext uri="{A12FA001-AC4F-418D-AE19-62706E023703}">
                      <ahyp:hlinkClr val="tx"/>
                    </a:ext>
                  </a:extLst>
                </a:hlinkClick>
              </a:rPr>
              <a:t>https://datos.gob.ar/</a:t>
            </a:r>
            <a:endParaRPr sz="1350">
              <a:latin typeface="DM Sans"/>
              <a:ea typeface="DM Sans"/>
              <a:cs typeface="DM Sans"/>
              <a:sym typeface="DM Sans"/>
            </a:endParaRPr>
          </a:p>
        </p:txBody>
      </p:sp>
      <p:grpSp>
        <p:nvGrpSpPr>
          <p:cNvPr id="431" name="Google Shape;431;p56"/>
          <p:cNvGrpSpPr/>
          <p:nvPr/>
        </p:nvGrpSpPr>
        <p:grpSpPr>
          <a:xfrm>
            <a:off x="8213151" y="98873"/>
            <a:ext cx="738900" cy="738900"/>
            <a:chOff x="473351" y="619523"/>
            <a:chExt cx="738900" cy="738900"/>
          </a:xfrm>
        </p:grpSpPr>
        <p:sp>
          <p:nvSpPr>
            <p:cNvPr id="432" name="Google Shape;432;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p56"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sp>
        <p:nvSpPr>
          <p:cNvPr id="439" name="Google Shape;439;p57"/>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Hagamos un pequeño Análisis Exploratorio de Datos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¿QUÉ ES UN EDA?</a:t>
            </a:r>
            <a:endParaRPr sz="1350">
              <a:highlight>
                <a:schemeClr val="accent4"/>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Análisis Exploratorio de Datos o también conocido como EDA de sus siglas en inglés: Exploratory Data Analysis, tiene como finalidad examinar nuestros datos para lograr un entendimiento holistico e integral de las relaciones existentes entre las variables analizadas.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40" name="Google Shape;440;p5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El EDA, proporciona métodos sencillos para organizar y preparar los datos, detectar fallos en el diseño y recogida de datos, tratamiento y evaluación de datos ausentes, identificación de casos atípicos y mucho más.</a:t>
            </a:r>
            <a:endParaRPr sz="1350">
              <a:latin typeface="DM Sans"/>
              <a:ea typeface="DM Sans"/>
              <a:cs typeface="DM Sans"/>
              <a:sym typeface="DM Sans"/>
            </a:endParaRPr>
          </a:p>
        </p:txBody>
      </p:sp>
      <p:grpSp>
        <p:nvGrpSpPr>
          <p:cNvPr id="441" name="Google Shape;441;p57"/>
          <p:cNvGrpSpPr/>
          <p:nvPr/>
        </p:nvGrpSpPr>
        <p:grpSpPr>
          <a:xfrm>
            <a:off x="8213151" y="98873"/>
            <a:ext cx="738900" cy="738900"/>
            <a:chOff x="473351" y="619523"/>
            <a:chExt cx="738900" cy="738900"/>
          </a:xfrm>
        </p:grpSpPr>
        <p:sp>
          <p:nvSpPr>
            <p:cNvPr id="442" name="Google Shape;442;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4" name="Google Shape;444;p57"/>
          <p:cNvSpPr txBox="1"/>
          <p:nvPr/>
        </p:nvSpPr>
        <p:spPr>
          <a:xfrm>
            <a:off x="306725" y="4742400"/>
            <a:ext cx="2772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dataset_turnos_detalle.csv</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450" name="Google Shape;450;p58"/>
          <p:cNvGrpSpPr/>
          <p:nvPr/>
        </p:nvGrpSpPr>
        <p:grpSpPr>
          <a:xfrm>
            <a:off x="8213151" y="98873"/>
            <a:ext cx="738900" cy="738900"/>
            <a:chOff x="473351" y="619523"/>
            <a:chExt cx="738900" cy="738900"/>
          </a:xfrm>
        </p:grpSpPr>
        <p:sp>
          <p:nvSpPr>
            <p:cNvPr id="451" name="Google Shape;451;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53" name="Google Shape;453;p58"/>
          <p:cNvPicPr preferRelativeResize="0"/>
          <p:nvPr/>
        </p:nvPicPr>
        <p:blipFill>
          <a:blip r:embed="rId4">
            <a:alphaModFix/>
          </a:blip>
          <a:stretch>
            <a:fillRect/>
          </a:stretch>
        </p:blipFill>
        <p:spPr>
          <a:xfrm>
            <a:off x="425700" y="1820076"/>
            <a:ext cx="7984101" cy="2413474"/>
          </a:xfrm>
          <a:prstGeom prst="rect">
            <a:avLst/>
          </a:prstGeom>
          <a:noFill/>
          <a:ln>
            <a:noFill/>
          </a:ln>
        </p:spPr>
      </p:pic>
      <p:sp>
        <p:nvSpPr>
          <p:cNvPr id="454" name="Google Shape;454;p58"/>
          <p:cNvSpPr txBox="1"/>
          <p:nvPr/>
        </p:nvSpPr>
        <p:spPr>
          <a:xfrm>
            <a:off x="76850" y="4704100"/>
            <a:ext cx="2772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u="sng">
                <a:solidFill>
                  <a:srgbClr val="0563C1"/>
                </a:solidFill>
                <a:latin typeface="DM Sans"/>
                <a:ea typeface="DM Sans"/>
                <a:cs typeface="DM Sans"/>
                <a:sym typeface="DM Sans"/>
                <a:hlinkClick r:id="rId5">
                  <a:extLst>
                    <a:ext uri="{A12FA001-AC4F-418D-AE19-62706E023703}">
                      <ahyp:hlinkClr val="tx"/>
                    </a:ext>
                  </a:extLst>
                </a:hlinkClick>
              </a:rPr>
              <a:t>dataset_turnos_detalle.csv</a:t>
            </a:r>
            <a:endParaRPr sz="1350">
              <a:latin typeface="DM Sans"/>
              <a:ea typeface="DM Sans"/>
              <a:cs typeface="DM Sans"/>
              <a:sym typeface="DM Sans"/>
            </a:endParaRPr>
          </a:p>
        </p:txBody>
      </p:sp>
      <p:sp>
        <p:nvSpPr>
          <p:cNvPr id="455" name="Google Shape;455;p58"/>
          <p:cNvSpPr/>
          <p:nvPr/>
        </p:nvSpPr>
        <p:spPr>
          <a:xfrm>
            <a:off x="4339050" y="3266400"/>
            <a:ext cx="2925000" cy="847500"/>
          </a:xfrm>
          <a:prstGeom prst="leftArrow">
            <a:avLst>
              <a:gd fmla="val 50000" name="adj1"/>
              <a:gd fmla="val 50000" name="adj2"/>
            </a:avLst>
          </a:prstGeom>
          <a:solidFill>
            <a:schemeClr val="accent4"/>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50">
                <a:latin typeface="DM Sans"/>
                <a:ea typeface="DM Sans"/>
                <a:cs typeface="DM Sans"/>
                <a:sym typeface="DM Sans"/>
              </a:rPr>
              <a:t>Acá hicimos la lectura de los datos que nos bajamos</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461" name="Google Shape;461;p59"/>
          <p:cNvGrpSpPr/>
          <p:nvPr/>
        </p:nvGrpSpPr>
        <p:grpSpPr>
          <a:xfrm>
            <a:off x="8213151" y="98873"/>
            <a:ext cx="738900" cy="738900"/>
            <a:chOff x="473351" y="619523"/>
            <a:chExt cx="738900" cy="738900"/>
          </a:xfrm>
        </p:grpSpPr>
        <p:sp>
          <p:nvSpPr>
            <p:cNvPr id="462" name="Google Shape;462;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64" name="Google Shape;464;p59"/>
          <p:cNvPicPr preferRelativeResize="0"/>
          <p:nvPr/>
        </p:nvPicPr>
        <p:blipFill>
          <a:blip r:embed="rId4">
            <a:alphaModFix/>
          </a:blip>
          <a:stretch>
            <a:fillRect/>
          </a:stretch>
        </p:blipFill>
        <p:spPr>
          <a:xfrm>
            <a:off x="525650" y="2214050"/>
            <a:ext cx="6101374" cy="2248550"/>
          </a:xfrm>
          <a:prstGeom prst="rect">
            <a:avLst/>
          </a:prstGeom>
          <a:noFill/>
          <a:ln>
            <a:noFill/>
          </a:ln>
        </p:spPr>
      </p:pic>
      <p:sp>
        <p:nvSpPr>
          <p:cNvPr id="465" name="Google Shape;465;p59"/>
          <p:cNvSpPr txBox="1"/>
          <p:nvPr/>
        </p:nvSpPr>
        <p:spPr>
          <a:xfrm>
            <a:off x="476250" y="1313113"/>
            <a:ext cx="7749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Admitimos que parece abrumador lo último, pero solo hicimos un read de un dato en otro formato csv. Pero veamos la magia; ya tenemos todos los datos guardados en una variable de Python como para trabajar sin problema:</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nvSpPr>
        <p:spPr>
          <a:xfrm>
            <a:off x="342800" y="1180675"/>
            <a:ext cx="5950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Trabajo con datos reales - CSV</a:t>
            </a:r>
            <a:endParaRPr b="1" sz="4000">
              <a:solidFill>
                <a:schemeClr val="dk1"/>
              </a:solidFill>
              <a:latin typeface="DM Sans"/>
              <a:ea typeface="DM Sans"/>
              <a:cs typeface="DM Sans"/>
              <a:sym typeface="DM Sans"/>
            </a:endParaRPr>
          </a:p>
        </p:txBody>
      </p:sp>
      <p:sp>
        <p:nvSpPr>
          <p:cNvPr id="471" name="Google Shape;471;p60"/>
          <p:cNvSpPr txBox="1"/>
          <p:nvPr/>
        </p:nvSpPr>
        <p:spPr>
          <a:xfrm>
            <a:off x="342800" y="26188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Todo lo que podemos hacer ahora ya depende de otra rama de la multifuncionalidad de Python, que es el análisis de datos.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rgbClr val="EA90FF"/>
                </a:highlight>
                <a:latin typeface="DM Sans"/>
                <a:ea typeface="DM Sans"/>
                <a:cs typeface="DM Sans"/>
                <a:sym typeface="DM Sans"/>
              </a:rPr>
              <a:t>Pero veamos lo básico que les puede servir en este curso:</a:t>
            </a:r>
            <a:endParaRPr sz="1350">
              <a:highlight>
                <a:srgbClr val="EA90FF"/>
              </a:highlight>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477" name="Google Shape;477;p61"/>
          <p:cNvGrpSpPr/>
          <p:nvPr/>
        </p:nvGrpSpPr>
        <p:grpSpPr>
          <a:xfrm>
            <a:off x="8213151" y="98873"/>
            <a:ext cx="738900" cy="738900"/>
            <a:chOff x="473351" y="619523"/>
            <a:chExt cx="738900" cy="738900"/>
          </a:xfrm>
        </p:grpSpPr>
        <p:sp>
          <p:nvSpPr>
            <p:cNvPr id="478" name="Google Shape;478;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80" name="Google Shape;480;p61"/>
          <p:cNvPicPr preferRelativeResize="0"/>
          <p:nvPr/>
        </p:nvPicPr>
        <p:blipFill>
          <a:blip r:embed="rId4">
            <a:alphaModFix/>
          </a:blip>
          <a:stretch>
            <a:fillRect/>
          </a:stretch>
        </p:blipFill>
        <p:spPr>
          <a:xfrm>
            <a:off x="2365952" y="1358427"/>
            <a:ext cx="5009449" cy="3291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93" name="Google Shape;93;p1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95" name="Google Shape;95;p17"/>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96" name="Google Shape;96;p17"/>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486" name="Google Shape;486;p62"/>
          <p:cNvGrpSpPr/>
          <p:nvPr/>
        </p:nvGrpSpPr>
        <p:grpSpPr>
          <a:xfrm>
            <a:off x="8213151" y="98873"/>
            <a:ext cx="738900" cy="738900"/>
            <a:chOff x="473351" y="619523"/>
            <a:chExt cx="738900" cy="738900"/>
          </a:xfrm>
        </p:grpSpPr>
        <p:sp>
          <p:nvSpPr>
            <p:cNvPr id="487" name="Google Shape;487;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8" name="Google Shape;488;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89" name="Google Shape;489;p62"/>
          <p:cNvPicPr preferRelativeResize="0"/>
          <p:nvPr/>
        </p:nvPicPr>
        <p:blipFill rotWithShape="1">
          <a:blip r:embed="rId4">
            <a:alphaModFix/>
          </a:blip>
          <a:srcRect b="0" l="1900" r="-1899" t="0"/>
          <a:stretch/>
        </p:blipFill>
        <p:spPr>
          <a:xfrm>
            <a:off x="465913" y="1393301"/>
            <a:ext cx="8212175" cy="3000625"/>
          </a:xfrm>
          <a:prstGeom prst="rect">
            <a:avLst/>
          </a:prstGeom>
          <a:noFill/>
          <a:ln>
            <a:noFill/>
          </a:ln>
        </p:spPr>
      </p:pic>
      <p:pic>
        <p:nvPicPr>
          <p:cNvPr id="490" name="Google Shape;490;p62"/>
          <p:cNvPicPr preferRelativeResize="0"/>
          <p:nvPr/>
        </p:nvPicPr>
        <p:blipFill>
          <a:blip r:embed="rId5">
            <a:alphaModFix/>
          </a:blip>
          <a:stretch>
            <a:fillRect/>
          </a:stretch>
        </p:blipFill>
        <p:spPr>
          <a:xfrm>
            <a:off x="4962725" y="2070075"/>
            <a:ext cx="3194050" cy="2094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sp>
        <p:nvSpPr>
          <p:cNvPr id="496" name="Google Shape;496;p63"/>
          <p:cNvSpPr txBox="1"/>
          <p:nvPr/>
        </p:nvSpPr>
        <p:spPr>
          <a:xfrm>
            <a:off x="457725" y="24798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Bueno… Y así podemos seguir todo el día armando y agrupando los datos para manejarlos, cosa que se aleja del cometido del curso, lo importante es que ya saben recuperar datos de tres formatos distintos para reutilizarlos en cualquier proyecto de Python… </a:t>
            </a:r>
            <a:r>
              <a:rPr lang="es" sz="1350">
                <a:highlight>
                  <a:schemeClr val="accent4"/>
                </a:highlight>
                <a:latin typeface="DM Sans"/>
                <a:ea typeface="DM Sans"/>
                <a:cs typeface="DM Sans"/>
                <a:sym typeface="DM Sans"/>
              </a:rPr>
              <a:t>¿Por qué no, en su proyecto final?</a:t>
            </a:r>
            <a:endParaRPr b="0" i="0" sz="1350" u="none" cap="none" strike="noStrike">
              <a:solidFill>
                <a:srgbClr val="000000"/>
              </a:solidFill>
              <a:highlight>
                <a:schemeClr val="accent4"/>
              </a:highlight>
              <a:latin typeface="DM Sans"/>
              <a:ea typeface="DM Sans"/>
              <a:cs typeface="DM Sans"/>
              <a:sym typeface="DM Sans"/>
            </a:endParaRPr>
          </a:p>
        </p:txBody>
      </p:sp>
      <p:pic>
        <p:nvPicPr>
          <p:cNvPr id="497" name="Google Shape;497;p63"/>
          <p:cNvPicPr preferRelativeResize="0"/>
          <p:nvPr/>
        </p:nvPicPr>
        <p:blipFill>
          <a:blip r:embed="rId3">
            <a:alphaModFix/>
          </a:blip>
          <a:stretch>
            <a:fillRect/>
          </a:stretch>
        </p:blipFill>
        <p:spPr>
          <a:xfrm>
            <a:off x="5260600" y="2036452"/>
            <a:ext cx="2957275" cy="1967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03" name="Google Shape;503;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05" name="Google Shape;505;p6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06" name="Google Shape;506;p6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p65"/>
          <p:cNvGrpSpPr/>
          <p:nvPr/>
        </p:nvGrpSpPr>
        <p:grpSpPr>
          <a:xfrm>
            <a:off x="4202556" y="994173"/>
            <a:ext cx="738900" cy="738900"/>
            <a:chOff x="974706" y="2467173"/>
            <a:chExt cx="738900" cy="738900"/>
          </a:xfrm>
        </p:grpSpPr>
        <p:sp>
          <p:nvSpPr>
            <p:cNvPr id="512" name="Google Shape;512;p6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6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14" name="Google Shape;514;p65"/>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Conociendo Kaggle</a:t>
            </a:r>
            <a:endParaRPr b="1" sz="4000">
              <a:solidFill>
                <a:schemeClr val="dk1"/>
              </a:solidFill>
              <a:latin typeface="DM Sans"/>
              <a:ea typeface="DM Sans"/>
              <a:cs typeface="DM Sans"/>
              <a:sym typeface="DM Sans"/>
            </a:endParaRPr>
          </a:p>
        </p:txBody>
      </p:sp>
      <p:sp>
        <p:nvSpPr>
          <p:cNvPr id="515" name="Google Shape;515;p6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66"/>
          <p:cNvGrpSpPr/>
          <p:nvPr/>
        </p:nvGrpSpPr>
        <p:grpSpPr>
          <a:xfrm>
            <a:off x="457347" y="468298"/>
            <a:ext cx="431074" cy="431074"/>
            <a:chOff x="974706" y="2467173"/>
            <a:chExt cx="738900" cy="738900"/>
          </a:xfrm>
        </p:grpSpPr>
        <p:sp>
          <p:nvSpPr>
            <p:cNvPr id="521" name="Google Shape;521;p6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2" name="Google Shape;522;p6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3" name="Google Shape;523;p6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Conociendo Kaggle</a:t>
            </a:r>
            <a:endParaRPr b="1" i="0" sz="4000" u="none" cap="none" strike="noStrike">
              <a:solidFill>
                <a:schemeClr val="dk1"/>
              </a:solidFill>
              <a:latin typeface="DM Sans"/>
              <a:ea typeface="DM Sans"/>
              <a:cs typeface="DM Sans"/>
              <a:sym typeface="DM Sans"/>
            </a:endParaRPr>
          </a:p>
        </p:txBody>
      </p:sp>
      <p:pic>
        <p:nvPicPr>
          <p:cNvPr id="524" name="Google Shape;524;p6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25" name="Google Shape;525;p66"/>
          <p:cNvSpPr txBox="1"/>
          <p:nvPr/>
        </p:nvSpPr>
        <p:spPr>
          <a:xfrm>
            <a:off x="587825" y="1820638"/>
            <a:ext cx="4987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Crea una cuenta gratuita en Kaggle (</a:t>
            </a:r>
            <a:r>
              <a:rPr lang="es" sz="1350" u="sng">
                <a:solidFill>
                  <a:schemeClr val="hlink"/>
                </a:solidFill>
                <a:latin typeface="DM Sans"/>
                <a:ea typeface="DM Sans"/>
                <a:cs typeface="DM Sans"/>
                <a:sym typeface="DM Sans"/>
                <a:hlinkClick r:id="rId5"/>
              </a:rPr>
              <a:t>https://www.kaggle.com/</a:t>
            </a:r>
            <a:r>
              <a:rPr lang="es" sz="1350">
                <a:latin typeface="DM Sans"/>
                <a:ea typeface="DM Sans"/>
                <a:cs typeface="DM Sans"/>
                <a:sym typeface="DM Sans"/>
              </a:rPr>
              <a:t>) y descarga un dataset en alguno de los formatos vistos durante la clase. Posteriormente, realiza su correspondiente ingesta en Python utilizando Colab.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Tip</a:t>
            </a:r>
            <a:r>
              <a:rPr lang="es" sz="1350">
                <a:latin typeface="DM Sans"/>
                <a:ea typeface="DM Sans"/>
                <a:cs typeface="DM Sans"/>
                <a:sym typeface="DM Sans"/>
              </a:rPr>
              <a:t>: La temática del dataset a elegir es libre y abierta a criterio y elección de los alumnos.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526" name="Google Shape;526;p6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pSp>
        <p:nvGrpSpPr>
          <p:cNvPr id="531" name="Google Shape;531;p67"/>
          <p:cNvGrpSpPr/>
          <p:nvPr/>
        </p:nvGrpSpPr>
        <p:grpSpPr>
          <a:xfrm>
            <a:off x="457347" y="468298"/>
            <a:ext cx="431074" cy="431074"/>
            <a:chOff x="974706" y="2467173"/>
            <a:chExt cx="738900" cy="738900"/>
          </a:xfrm>
        </p:grpSpPr>
        <p:sp>
          <p:nvSpPr>
            <p:cNvPr id="532" name="Google Shape;532;p6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6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534" name="Google Shape;534;p6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5" name="Google Shape;535;p67"/>
          <p:cNvSpPr txBox="1"/>
          <p:nvPr/>
        </p:nvSpPr>
        <p:spPr>
          <a:xfrm>
            <a:off x="930550" y="899363"/>
            <a:ext cx="4987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Ayuda</a:t>
            </a:r>
            <a:endParaRPr sz="1350">
              <a:latin typeface="DM Sans"/>
              <a:ea typeface="DM Sans"/>
              <a:cs typeface="DM Sans"/>
              <a:sym typeface="DM Sans"/>
            </a:endParaRPr>
          </a:p>
        </p:txBody>
      </p:sp>
      <p:sp>
        <p:nvSpPr>
          <p:cNvPr id="536" name="Google Shape;536;p6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37" name="Google Shape;537;p67"/>
          <p:cNvPicPr preferRelativeResize="0"/>
          <p:nvPr/>
        </p:nvPicPr>
        <p:blipFill rotWithShape="1">
          <a:blip r:embed="rId5">
            <a:alphaModFix/>
          </a:blip>
          <a:srcRect b="0" l="0" r="0" t="0"/>
          <a:stretch/>
        </p:blipFill>
        <p:spPr>
          <a:xfrm>
            <a:off x="699232" y="1371383"/>
            <a:ext cx="7260167" cy="324128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68"/>
          <p:cNvGrpSpPr/>
          <p:nvPr/>
        </p:nvGrpSpPr>
        <p:grpSpPr>
          <a:xfrm>
            <a:off x="457347" y="468298"/>
            <a:ext cx="431074" cy="431074"/>
            <a:chOff x="974706" y="2467173"/>
            <a:chExt cx="738900" cy="738900"/>
          </a:xfrm>
        </p:grpSpPr>
        <p:sp>
          <p:nvSpPr>
            <p:cNvPr id="543" name="Google Shape;543;p6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4" name="Google Shape;544;p6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545" name="Google Shape;545;p6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46" name="Google Shape;546;p68"/>
          <p:cNvSpPr txBox="1"/>
          <p:nvPr/>
        </p:nvSpPr>
        <p:spPr>
          <a:xfrm>
            <a:off x="930550" y="899363"/>
            <a:ext cx="4987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Ayuda</a:t>
            </a:r>
            <a:endParaRPr sz="1350">
              <a:latin typeface="DM Sans"/>
              <a:ea typeface="DM Sans"/>
              <a:cs typeface="DM Sans"/>
              <a:sym typeface="DM Sans"/>
            </a:endParaRPr>
          </a:p>
        </p:txBody>
      </p:sp>
      <p:sp>
        <p:nvSpPr>
          <p:cNvPr id="547" name="Google Shape;547;p6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48" name="Google Shape;548;p68"/>
          <p:cNvPicPr preferRelativeResize="0"/>
          <p:nvPr/>
        </p:nvPicPr>
        <p:blipFill rotWithShape="1">
          <a:blip r:embed="rId5">
            <a:alphaModFix/>
          </a:blip>
          <a:srcRect b="0" l="0" r="0" t="0"/>
          <a:stretch/>
        </p:blipFill>
        <p:spPr>
          <a:xfrm>
            <a:off x="1028626" y="1240476"/>
            <a:ext cx="2507446" cy="3350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pSp>
        <p:nvGrpSpPr>
          <p:cNvPr id="553" name="Google Shape;553;p69"/>
          <p:cNvGrpSpPr/>
          <p:nvPr/>
        </p:nvGrpSpPr>
        <p:grpSpPr>
          <a:xfrm>
            <a:off x="457347" y="468298"/>
            <a:ext cx="431074" cy="431074"/>
            <a:chOff x="974706" y="2467173"/>
            <a:chExt cx="738900" cy="738900"/>
          </a:xfrm>
        </p:grpSpPr>
        <p:sp>
          <p:nvSpPr>
            <p:cNvPr id="554" name="Google Shape;554;p6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5" name="Google Shape;555;p6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556" name="Google Shape;556;p6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57" name="Google Shape;557;p69"/>
          <p:cNvSpPr txBox="1"/>
          <p:nvPr/>
        </p:nvSpPr>
        <p:spPr>
          <a:xfrm>
            <a:off x="930550" y="899363"/>
            <a:ext cx="4987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Ayuda</a:t>
            </a:r>
            <a:endParaRPr sz="1350">
              <a:latin typeface="DM Sans"/>
              <a:ea typeface="DM Sans"/>
              <a:cs typeface="DM Sans"/>
              <a:sym typeface="DM Sans"/>
            </a:endParaRPr>
          </a:p>
        </p:txBody>
      </p:sp>
      <p:sp>
        <p:nvSpPr>
          <p:cNvPr id="558" name="Google Shape;558;p6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59" name="Google Shape;559;p69"/>
          <p:cNvPicPr preferRelativeResize="0"/>
          <p:nvPr/>
        </p:nvPicPr>
        <p:blipFill rotWithShape="1">
          <a:blip r:embed="rId5">
            <a:alphaModFix/>
          </a:blip>
          <a:srcRect b="0" l="0" r="0" t="0"/>
          <a:stretch/>
        </p:blipFill>
        <p:spPr>
          <a:xfrm>
            <a:off x="1019608" y="1374224"/>
            <a:ext cx="7455812" cy="29646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grpSp>
        <p:nvGrpSpPr>
          <p:cNvPr id="564" name="Google Shape;564;p70"/>
          <p:cNvGrpSpPr/>
          <p:nvPr/>
        </p:nvGrpSpPr>
        <p:grpSpPr>
          <a:xfrm>
            <a:off x="457347" y="468298"/>
            <a:ext cx="431074" cy="431074"/>
            <a:chOff x="974706" y="2467173"/>
            <a:chExt cx="738900" cy="738900"/>
          </a:xfrm>
        </p:grpSpPr>
        <p:sp>
          <p:nvSpPr>
            <p:cNvPr id="565" name="Google Shape;565;p7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6" name="Google Shape;566;p7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567" name="Google Shape;567;p7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68" name="Google Shape;568;p70"/>
          <p:cNvSpPr txBox="1"/>
          <p:nvPr/>
        </p:nvSpPr>
        <p:spPr>
          <a:xfrm>
            <a:off x="930550" y="899363"/>
            <a:ext cx="4987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Ayuda</a:t>
            </a:r>
            <a:endParaRPr sz="1350">
              <a:latin typeface="DM Sans"/>
              <a:ea typeface="DM Sans"/>
              <a:cs typeface="DM Sans"/>
              <a:sym typeface="DM Sans"/>
            </a:endParaRPr>
          </a:p>
        </p:txBody>
      </p:sp>
      <p:sp>
        <p:nvSpPr>
          <p:cNvPr id="569" name="Google Shape;569;p7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70" name="Google Shape;570;p70"/>
          <p:cNvPicPr preferRelativeResize="0"/>
          <p:nvPr/>
        </p:nvPicPr>
        <p:blipFill rotWithShape="1">
          <a:blip r:embed="rId5">
            <a:alphaModFix/>
          </a:blip>
          <a:srcRect b="0" l="0" r="0" t="0"/>
          <a:stretch/>
        </p:blipFill>
        <p:spPr>
          <a:xfrm>
            <a:off x="817175" y="1362340"/>
            <a:ext cx="7090834" cy="307139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71"/>
          <p:cNvGrpSpPr/>
          <p:nvPr/>
        </p:nvGrpSpPr>
        <p:grpSpPr>
          <a:xfrm>
            <a:off x="457347" y="468298"/>
            <a:ext cx="431074" cy="431074"/>
            <a:chOff x="974706" y="2467173"/>
            <a:chExt cx="738900" cy="738900"/>
          </a:xfrm>
        </p:grpSpPr>
        <p:sp>
          <p:nvSpPr>
            <p:cNvPr id="576" name="Google Shape;576;p7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7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578" name="Google Shape;578;p7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79" name="Google Shape;579;p71"/>
          <p:cNvSpPr txBox="1"/>
          <p:nvPr/>
        </p:nvSpPr>
        <p:spPr>
          <a:xfrm>
            <a:off x="930550" y="899363"/>
            <a:ext cx="4987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Ayuda</a:t>
            </a:r>
            <a:endParaRPr sz="1350">
              <a:latin typeface="DM Sans"/>
              <a:ea typeface="DM Sans"/>
              <a:cs typeface="DM Sans"/>
              <a:sym typeface="DM Sans"/>
            </a:endParaRPr>
          </a:p>
        </p:txBody>
      </p:sp>
      <p:sp>
        <p:nvSpPr>
          <p:cNvPr id="580" name="Google Shape;580;p7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81" name="Google Shape;581;p71"/>
          <p:cNvPicPr preferRelativeResize="0"/>
          <p:nvPr/>
        </p:nvPicPr>
        <p:blipFill rotWithShape="1">
          <a:blip r:embed="rId5">
            <a:alphaModFix/>
          </a:blip>
          <a:srcRect b="0" l="0" r="0" t="0"/>
          <a:stretch/>
        </p:blipFill>
        <p:spPr>
          <a:xfrm>
            <a:off x="745300" y="1504000"/>
            <a:ext cx="6965297" cy="1998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Persistencia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592" name="Google Shape;592;p7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Lectura de archivos txt, csv y json</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Escritura de archivos txt y json</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Manejo de datos - introducción</a:t>
            </a:r>
            <a:endParaRPr sz="1350">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598" name="Google Shape;598;p74"/>
          <p:cNvGrpSpPr/>
          <p:nvPr/>
        </p:nvGrpSpPr>
        <p:grpSpPr>
          <a:xfrm>
            <a:off x="4202550" y="994173"/>
            <a:ext cx="738900" cy="738900"/>
            <a:chOff x="4202550" y="994173"/>
            <a:chExt cx="738900" cy="738900"/>
          </a:xfrm>
        </p:grpSpPr>
        <p:sp>
          <p:nvSpPr>
            <p:cNvPr id="599" name="Google Shape;599;p7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00" name="Google Shape;600;p7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06" name="Google Shape;606;p75"/>
          <p:cNvGrpSpPr/>
          <p:nvPr/>
        </p:nvGrpSpPr>
        <p:grpSpPr>
          <a:xfrm>
            <a:off x="457358" y="468285"/>
            <a:ext cx="431074" cy="431074"/>
            <a:chOff x="4202550" y="994173"/>
            <a:chExt cx="738900" cy="738900"/>
          </a:xfrm>
        </p:grpSpPr>
        <p:sp>
          <p:nvSpPr>
            <p:cNvPr id="607" name="Google Shape;607;p7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08" name="Google Shape;608;p7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09" name="Google Shape;609;p7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10" name="Google Shape;610;p75"/>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11" name="Google Shape;611;p75"/>
          <p:cNvSpPr txBox="1"/>
          <p:nvPr/>
        </p:nvSpPr>
        <p:spPr>
          <a:xfrm>
            <a:off x="457350" y="1725800"/>
            <a:ext cx="38346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563C1"/>
                </a:solidFill>
                <a:latin typeface="DM Sans"/>
                <a:ea typeface="DM Sans"/>
                <a:cs typeface="DM Sans"/>
                <a:sym typeface="DM Sans"/>
                <a:hlinkClick r:id="rId4">
                  <a:extLst>
                    <a:ext uri="{A12FA001-AC4F-418D-AE19-62706E023703}">
                      <ahyp:hlinkClr val="tx"/>
                    </a:ext>
                  </a:extLst>
                </a:hlinkClick>
              </a:rPr>
              <a:t>EjemploClaseEnVivo</a:t>
            </a:r>
            <a:endParaRPr sz="1350" u="sng">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78"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Persistencia</a:t>
            </a:r>
            <a:endParaRPr b="1" i="0" sz="4000" u="none" cap="none" strike="noStrike">
              <a:solidFill>
                <a:schemeClr val="dk1"/>
              </a:solidFill>
              <a:latin typeface="DM Sans"/>
              <a:ea typeface="DM Sans"/>
              <a:cs typeface="DM Sans"/>
              <a:sym typeface="DM Sans"/>
            </a:endParaRPr>
          </a:p>
        </p:txBody>
      </p:sp>
      <p:sp>
        <p:nvSpPr>
          <p:cNvPr id="107" name="Google Shape;107;p19"/>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uno piensa en la palabra persistencia, lo relaciona a la capacidad humana de “aguantar”, “perdurar” o “de no dejar de hacer una acción”, en este curso no hablaremos de esas cosas obviamente, pero sí de la </a:t>
            </a:r>
            <a:r>
              <a:rPr lang="es" sz="1350">
                <a:highlight>
                  <a:schemeClr val="accent4"/>
                </a:highlight>
                <a:latin typeface="DM Sans"/>
                <a:ea typeface="DM Sans"/>
                <a:cs typeface="DM Sans"/>
                <a:sym typeface="DM Sans"/>
              </a:rPr>
              <a:t>persistencia de los datos. </a:t>
            </a:r>
            <a:endParaRPr b="0" i="0" sz="1350" u="none" cap="none" strike="noStrike">
              <a:solidFill>
                <a:srgbClr val="000000"/>
              </a:solidFill>
              <a:highlight>
                <a:schemeClr val="accent4"/>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Persistencia</a:t>
            </a:r>
            <a:endParaRPr b="1" i="0" sz="4000" u="none" cap="none" strike="noStrike">
              <a:solidFill>
                <a:schemeClr val="dk1"/>
              </a:solidFill>
              <a:latin typeface="DM Sans"/>
              <a:ea typeface="DM Sans"/>
              <a:cs typeface="DM Sans"/>
              <a:sym typeface="DM Sans"/>
            </a:endParaRPr>
          </a:p>
        </p:txBody>
      </p:sp>
      <p:sp>
        <p:nvSpPr>
          <p:cNvPr id="113" name="Google Shape;113;p20"/>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Hasta el momento todos los programas que realizamos ya tenían datos; por ejemplo: las edades de las personas, nombres, apellidos, lista de números, etc. Pero todos esos datos había que generarlos cada vez que usábamos nuestro programa y los datos se perdían de un día al otro. </a:t>
            </a:r>
            <a:endParaRPr b="0" i="0" sz="1350" u="none" cap="none" strike="noStrike">
              <a:solidFill>
                <a:srgbClr val="000000"/>
              </a:solidFill>
              <a:latin typeface="DM Sans"/>
              <a:ea typeface="DM Sans"/>
              <a:cs typeface="DM Sans"/>
              <a:sym typeface="DM Sans"/>
            </a:endParaRPr>
          </a:p>
        </p:txBody>
      </p:sp>
      <p:sp>
        <p:nvSpPr>
          <p:cNvPr id="114" name="Google Shape;114;p20"/>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4"/>
                </a:highlight>
                <a:latin typeface="DM Sans"/>
                <a:ea typeface="DM Sans"/>
                <a:cs typeface="DM Sans"/>
                <a:sym typeface="DM Sans"/>
              </a:rPr>
              <a:t>La persistencia es lo que nos va a permitir guardar y recuperar los datos que se generaron en algún programa (ya sea nuestro o ajeno). </a:t>
            </a:r>
            <a:endParaRPr b="0" i="0" sz="1350" u="none" cap="none" strike="noStrike">
              <a:solidFill>
                <a:srgbClr val="000000"/>
              </a:solidFill>
              <a:highlight>
                <a:schemeClr val="accent4"/>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Persistencia</a:t>
            </a:r>
            <a:endParaRPr b="1" i="0" sz="4000" u="none" cap="none" strike="noStrike">
              <a:solidFill>
                <a:schemeClr val="dk1"/>
              </a:solidFill>
              <a:latin typeface="DM Sans"/>
              <a:ea typeface="DM Sans"/>
              <a:cs typeface="DM Sans"/>
              <a:sym typeface="DM Sans"/>
            </a:endParaRPr>
          </a:p>
        </p:txBody>
      </p:sp>
      <p:sp>
        <p:nvSpPr>
          <p:cNvPr id="120" name="Google Shape;120;p2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programación, la persistencia es la </a:t>
            </a:r>
            <a:r>
              <a:rPr lang="es" sz="1350">
                <a:highlight>
                  <a:schemeClr val="accent4"/>
                </a:highlight>
                <a:latin typeface="DM Sans"/>
                <a:ea typeface="DM Sans"/>
                <a:cs typeface="DM Sans"/>
                <a:sym typeface="DM Sans"/>
              </a:rPr>
              <a:t>acción de preservar la información</a:t>
            </a:r>
            <a:r>
              <a:rPr lang="es" sz="1350">
                <a:latin typeface="DM Sans"/>
                <a:ea typeface="DM Sans"/>
                <a:cs typeface="DM Sans"/>
                <a:sym typeface="DM Sans"/>
              </a:rPr>
              <a:t> de un objeto de forma permanente </a:t>
            </a:r>
            <a:r>
              <a:rPr lang="es" sz="1350">
                <a:highlight>
                  <a:schemeClr val="accent4"/>
                </a:highlight>
                <a:latin typeface="DM Sans"/>
                <a:ea typeface="DM Sans"/>
                <a:cs typeface="DM Sans"/>
                <a:sym typeface="DM Sans"/>
              </a:rPr>
              <a:t>(guardado),</a:t>
            </a:r>
            <a:r>
              <a:rPr lang="es" sz="1350">
                <a:latin typeface="DM Sans"/>
                <a:ea typeface="DM Sans"/>
                <a:cs typeface="DM Sans"/>
                <a:sym typeface="DM Sans"/>
              </a:rPr>
              <a:t> pero a su vez también se refiere a poder recuperar la información del mismo </a:t>
            </a:r>
            <a:r>
              <a:rPr lang="es" sz="1350">
                <a:highlight>
                  <a:schemeClr val="accent4"/>
                </a:highlight>
                <a:latin typeface="DM Sans"/>
                <a:ea typeface="DM Sans"/>
                <a:cs typeface="DM Sans"/>
                <a:sym typeface="DM Sans"/>
              </a:rPr>
              <a:t>(leerlo)</a:t>
            </a:r>
            <a:r>
              <a:rPr lang="es" sz="1350">
                <a:latin typeface="DM Sans"/>
                <a:ea typeface="DM Sans"/>
                <a:cs typeface="DM Sans"/>
                <a:sym typeface="DM Sans"/>
              </a:rPr>
              <a:t> para que pueda ser nuevamente utilizado.</a:t>
            </a:r>
            <a:endParaRPr b="0" i="0" sz="1350" u="none" cap="none" strike="noStrike">
              <a:solidFill>
                <a:srgbClr val="000000"/>
              </a:solidFill>
              <a:latin typeface="DM Sans"/>
              <a:ea typeface="DM Sans"/>
              <a:cs typeface="DM Sans"/>
              <a:sym typeface="DM Sans"/>
            </a:endParaRPr>
          </a:p>
        </p:txBody>
      </p:sp>
      <p:sp>
        <p:nvSpPr>
          <p:cNvPr id="121" name="Google Shape;121;p2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forma sencilla, puede entenderse que </a:t>
            </a:r>
            <a:r>
              <a:rPr lang="es" sz="1350">
                <a:highlight>
                  <a:schemeClr val="accent4"/>
                </a:highlight>
                <a:latin typeface="DM Sans"/>
                <a:ea typeface="DM Sans"/>
                <a:cs typeface="DM Sans"/>
                <a:sym typeface="DM Sans"/>
              </a:rPr>
              <a:t>los datos tienen una duración efímera; desde el momento en que estos cambian de valor se considera que no hay persistencia de los mismos. </a:t>
            </a:r>
            <a:endParaRPr b="0" i="0" sz="1350" u="none" cap="none" strike="noStrike">
              <a:solidFill>
                <a:srgbClr val="000000"/>
              </a:solidFill>
              <a:highlight>
                <a:schemeClr val="accent4"/>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